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90" r:id="rId4"/>
    <p:sldId id="260" r:id="rId5"/>
    <p:sldId id="262" r:id="rId6"/>
    <p:sldId id="263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8" r:id="rId15"/>
    <p:sldId id="291" r:id="rId16"/>
    <p:sldId id="283" r:id="rId17"/>
    <p:sldId id="269" r:id="rId18"/>
    <p:sldId id="287" r:id="rId19"/>
    <p:sldId id="273" r:id="rId20"/>
    <p:sldId id="284" r:id="rId21"/>
  </p:sldIdLst>
  <p:sldSz cx="9144000" cy="6858000" type="screen4x3"/>
  <p:notesSz cx="6735763" cy="9799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679" autoAdjust="0"/>
  </p:normalViewPr>
  <p:slideViewPr>
    <p:cSldViewPr>
      <p:cViewPr>
        <p:scale>
          <a:sx n="70" d="100"/>
          <a:sy n="70" d="100"/>
        </p:scale>
        <p:origin x="-660" y="-29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10A0D4-4882-49F6-8F00-5F0CB43516C8}" type="doc">
      <dgm:prSet loTypeId="urn:microsoft.com/office/officeart/2005/8/layout/pyramid3" loCatId="pyramid" qsTypeId="urn:microsoft.com/office/officeart/2005/8/quickstyle/3d1" qsCatId="3D" csTypeId="urn:microsoft.com/office/officeart/2005/8/colors/accent1_2" csCatId="accent1" phldr="1"/>
      <dgm:spPr/>
    </dgm:pt>
    <dgm:pt modelId="{6CC8F2CB-C676-4647-B2EB-66A1D12B7508}">
      <dgm:prSet phldrT="[Text]" custT="1"/>
      <dgm:spPr/>
      <dgm:t>
        <a:bodyPr/>
        <a:lstStyle/>
        <a:p>
          <a:r>
            <a:rPr lang="en-US" sz="3600" b="1" dirty="0" smtClean="0">
              <a:sym typeface="Symbol" pitchFamily="18" charset="2"/>
            </a:rPr>
            <a:t>Revolution</a:t>
          </a:r>
          <a:r>
            <a:rPr lang="tr-TR" sz="3200" b="1" dirty="0" smtClean="0">
              <a:sym typeface="Symbol" pitchFamily="18" charset="2"/>
            </a:rPr>
            <a:t> </a:t>
          </a:r>
          <a:r>
            <a:rPr lang="tr-TR" sz="2000" b="1" dirty="0" smtClean="0">
              <a:sym typeface="Symbol" pitchFamily="18" charset="2"/>
            </a:rPr>
            <a:t>(1923)</a:t>
          </a:r>
          <a:endParaRPr lang="tr-TR" sz="2000" b="1" dirty="0"/>
        </a:p>
      </dgm:t>
    </dgm:pt>
    <dgm:pt modelId="{1F49A5EE-1B03-4628-8046-534706DFEA04}" type="parTrans" cxnId="{DE19D04A-07DB-481B-B722-2FE753C527BD}">
      <dgm:prSet/>
      <dgm:spPr/>
      <dgm:t>
        <a:bodyPr/>
        <a:lstStyle/>
        <a:p>
          <a:endParaRPr lang="tr-TR"/>
        </a:p>
      </dgm:t>
    </dgm:pt>
    <dgm:pt modelId="{B1A59773-47DF-4D4D-93CF-8AEFC6E14A6A}" type="sibTrans" cxnId="{DE19D04A-07DB-481B-B722-2FE753C527BD}">
      <dgm:prSet/>
      <dgm:spPr/>
      <dgm:t>
        <a:bodyPr/>
        <a:lstStyle/>
        <a:p>
          <a:endParaRPr lang="tr-TR"/>
        </a:p>
      </dgm:t>
    </dgm:pt>
    <dgm:pt modelId="{89CD0B6F-3AE8-4D67-9B2D-AD89D49AF159}">
      <dgm:prSet phldrT="[Text]" custT="1"/>
      <dgm:spPr/>
      <dgm:t>
        <a:bodyPr/>
        <a:lstStyle/>
        <a:p>
          <a:r>
            <a:rPr lang="en-US" sz="2400" b="1" dirty="0" smtClean="0">
              <a:sym typeface="Symbol" pitchFamily="18" charset="2"/>
            </a:rPr>
            <a:t>military coup/intervention</a:t>
          </a:r>
          <a:r>
            <a:rPr lang="tr-TR" sz="2400" b="1" dirty="0" smtClean="0">
              <a:sym typeface="Symbol" pitchFamily="18" charset="2"/>
            </a:rPr>
            <a:t>         </a:t>
          </a:r>
          <a:r>
            <a:rPr lang="tr-TR" sz="1600" b="1" dirty="0" smtClean="0">
              <a:sym typeface="Symbol" pitchFamily="18" charset="2"/>
            </a:rPr>
            <a:t>(1960, 71, 80)</a:t>
          </a:r>
          <a:r>
            <a:rPr lang="en-US" sz="1600" b="1" dirty="0" smtClean="0">
              <a:sym typeface="Symbol" pitchFamily="18" charset="2"/>
            </a:rPr>
            <a:t> </a:t>
          </a:r>
          <a:endParaRPr lang="tr-TR" sz="1600" b="1" dirty="0"/>
        </a:p>
      </dgm:t>
    </dgm:pt>
    <dgm:pt modelId="{559B645C-7350-4728-8DC7-58442CD775D8}" type="parTrans" cxnId="{A335A047-5540-4364-AA7E-757518B68AD5}">
      <dgm:prSet/>
      <dgm:spPr/>
      <dgm:t>
        <a:bodyPr/>
        <a:lstStyle/>
        <a:p>
          <a:endParaRPr lang="tr-TR"/>
        </a:p>
      </dgm:t>
    </dgm:pt>
    <dgm:pt modelId="{1E6F0F0B-9254-48D3-9460-521DE8DEBC85}" type="sibTrans" cxnId="{A335A047-5540-4364-AA7E-757518B68AD5}">
      <dgm:prSet/>
      <dgm:spPr/>
      <dgm:t>
        <a:bodyPr/>
        <a:lstStyle/>
        <a:p>
          <a:endParaRPr lang="tr-TR"/>
        </a:p>
      </dgm:t>
    </dgm:pt>
    <dgm:pt modelId="{E409B32C-E404-442F-A0D5-6CDB27939BDB}">
      <dgm:prSet phldrT="[Text]" custT="1"/>
      <dgm:spPr/>
      <dgm:t>
        <a:bodyPr/>
        <a:lstStyle/>
        <a:p>
          <a:r>
            <a:rPr lang="en-US" sz="1800" b="1" dirty="0" smtClean="0">
              <a:sym typeface="Symbol" pitchFamily="18" charset="2"/>
            </a:rPr>
            <a:t>military memorandum </a:t>
          </a:r>
          <a:endParaRPr lang="tr-TR" sz="1800" b="1" dirty="0"/>
        </a:p>
      </dgm:t>
    </dgm:pt>
    <dgm:pt modelId="{ED60BF79-78DF-4110-9786-95669D5235AA}" type="parTrans" cxnId="{043000B3-FAC2-4D04-8CA2-401AB7FE076C}">
      <dgm:prSet/>
      <dgm:spPr/>
      <dgm:t>
        <a:bodyPr/>
        <a:lstStyle/>
        <a:p>
          <a:endParaRPr lang="tr-TR"/>
        </a:p>
      </dgm:t>
    </dgm:pt>
    <dgm:pt modelId="{DC21EEAA-8939-4D51-AF5D-EA9023A38C5E}" type="sibTrans" cxnId="{043000B3-FAC2-4D04-8CA2-401AB7FE076C}">
      <dgm:prSet/>
      <dgm:spPr/>
      <dgm:t>
        <a:bodyPr/>
        <a:lstStyle/>
        <a:p>
          <a:endParaRPr lang="tr-TR"/>
        </a:p>
      </dgm:t>
    </dgm:pt>
    <dgm:pt modelId="{E7654E6F-FB85-421B-9962-C707FBBE25DD}">
      <dgm:prSet phldrT="[Text]" custT="1"/>
      <dgm:spPr/>
      <dgm:t>
        <a:bodyPr anchor="t"/>
        <a:lstStyle/>
        <a:p>
          <a:r>
            <a:rPr lang="en-US" sz="1050" b="1" dirty="0" smtClean="0">
              <a:sym typeface="Symbol" pitchFamily="18" charset="2"/>
            </a:rPr>
            <a:t>“E-memorandum”</a:t>
          </a:r>
          <a:endParaRPr lang="tr-TR" sz="1050" b="1" dirty="0" smtClean="0">
            <a:sym typeface="Symbol" pitchFamily="18" charset="2"/>
          </a:endParaRPr>
        </a:p>
        <a:p>
          <a:r>
            <a:rPr lang="en-US" sz="1050" b="1" dirty="0" smtClean="0">
              <a:sym typeface="Symbol" pitchFamily="18" charset="2"/>
            </a:rPr>
            <a:t>(27 April 2007) </a:t>
          </a:r>
          <a:endParaRPr lang="tr-TR" sz="1050" b="1" dirty="0"/>
        </a:p>
      </dgm:t>
    </dgm:pt>
    <dgm:pt modelId="{29C6C9A5-E26A-4B9F-9D26-2106263AF87B}" type="parTrans" cxnId="{B13B140D-6E9C-4CEA-B708-B6FCAD9DB212}">
      <dgm:prSet/>
      <dgm:spPr/>
      <dgm:t>
        <a:bodyPr/>
        <a:lstStyle/>
        <a:p>
          <a:endParaRPr lang="tr-TR"/>
        </a:p>
      </dgm:t>
    </dgm:pt>
    <dgm:pt modelId="{7AC93304-87EF-4625-9E57-5130FE60DA53}" type="sibTrans" cxnId="{B13B140D-6E9C-4CEA-B708-B6FCAD9DB212}">
      <dgm:prSet/>
      <dgm:spPr/>
      <dgm:t>
        <a:bodyPr/>
        <a:lstStyle/>
        <a:p>
          <a:endParaRPr lang="tr-TR"/>
        </a:p>
      </dgm:t>
    </dgm:pt>
    <dgm:pt modelId="{D18F311A-305D-4E00-BE49-0C4D8FCFF950}">
      <dgm:prSet/>
      <dgm:spPr/>
      <dgm:t>
        <a:bodyPr/>
        <a:lstStyle/>
        <a:p>
          <a:r>
            <a:rPr lang="en-US" b="1" dirty="0" smtClean="0">
              <a:sym typeface="Symbol" pitchFamily="18" charset="2"/>
            </a:rPr>
            <a:t>“Post-modern” memorandum (28 February 1997) </a:t>
          </a:r>
          <a:endParaRPr lang="tr-TR" b="1" dirty="0"/>
        </a:p>
      </dgm:t>
    </dgm:pt>
    <dgm:pt modelId="{1C3990B7-3ECB-4F45-B83E-47EA30EF12E3}" type="parTrans" cxnId="{6D79019C-E788-44DE-A755-7057A8BB6564}">
      <dgm:prSet/>
      <dgm:spPr/>
      <dgm:t>
        <a:bodyPr/>
        <a:lstStyle/>
        <a:p>
          <a:endParaRPr lang="tr-TR"/>
        </a:p>
      </dgm:t>
    </dgm:pt>
    <dgm:pt modelId="{0950AA46-DB1A-474F-88E1-9E8233732D43}" type="sibTrans" cxnId="{6D79019C-E788-44DE-A755-7057A8BB6564}">
      <dgm:prSet/>
      <dgm:spPr/>
      <dgm:t>
        <a:bodyPr/>
        <a:lstStyle/>
        <a:p>
          <a:endParaRPr lang="tr-TR"/>
        </a:p>
      </dgm:t>
    </dgm:pt>
    <dgm:pt modelId="{39979FED-3205-4C90-8B21-C1FB7FB81F91}" type="pres">
      <dgm:prSet presAssocID="{1C10A0D4-4882-49F6-8F00-5F0CB43516C8}" presName="Name0" presStyleCnt="0">
        <dgm:presLayoutVars>
          <dgm:dir/>
          <dgm:animLvl val="lvl"/>
          <dgm:resizeHandles val="exact"/>
        </dgm:presLayoutVars>
      </dgm:prSet>
      <dgm:spPr/>
    </dgm:pt>
    <dgm:pt modelId="{9A5D7A5F-CED4-45A9-BDCB-0EFF7FCA2BC4}" type="pres">
      <dgm:prSet presAssocID="{6CC8F2CB-C676-4647-B2EB-66A1D12B7508}" presName="Name8" presStyleCnt="0"/>
      <dgm:spPr/>
    </dgm:pt>
    <dgm:pt modelId="{4F8B34EF-9708-4740-AA1C-5034D2F2BA58}" type="pres">
      <dgm:prSet presAssocID="{6CC8F2CB-C676-4647-B2EB-66A1D12B7508}" presName="level" presStyleLbl="node1" presStyleIdx="0" presStyleCnt="5" custLinFactNeighborX="-39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3C8CBDB-DDBF-4517-8308-1A6FFA57D8E3}" type="pres">
      <dgm:prSet presAssocID="{6CC8F2CB-C676-4647-B2EB-66A1D12B750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2CFC316-463C-4433-BC98-0D58FCA4EBD4}" type="pres">
      <dgm:prSet presAssocID="{89CD0B6F-3AE8-4D67-9B2D-AD89D49AF159}" presName="Name8" presStyleCnt="0"/>
      <dgm:spPr/>
    </dgm:pt>
    <dgm:pt modelId="{E6AA834A-F32B-457E-9B2D-D545B89EBFBD}" type="pres">
      <dgm:prSet presAssocID="{89CD0B6F-3AE8-4D67-9B2D-AD89D49AF159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D8CD27-EEC2-4FA7-9A6A-75FEC4DE02A0}" type="pres">
      <dgm:prSet presAssocID="{89CD0B6F-3AE8-4D67-9B2D-AD89D49AF15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61D6479-DD36-41FE-BE3D-69EC20B6FA74}" type="pres">
      <dgm:prSet presAssocID="{E409B32C-E404-442F-A0D5-6CDB27939BDB}" presName="Name8" presStyleCnt="0"/>
      <dgm:spPr/>
    </dgm:pt>
    <dgm:pt modelId="{1BCE8ECD-B1C3-4405-8641-F432CEF2B59F}" type="pres">
      <dgm:prSet presAssocID="{E409B32C-E404-442F-A0D5-6CDB27939BDB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88EDB0C-1FF5-44AF-8942-0461E48EFE57}" type="pres">
      <dgm:prSet presAssocID="{E409B32C-E404-442F-A0D5-6CDB27939B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927CA6D-ED88-4417-8ED2-33512677C23B}" type="pres">
      <dgm:prSet presAssocID="{D18F311A-305D-4E00-BE49-0C4D8FCFF950}" presName="Name8" presStyleCnt="0"/>
      <dgm:spPr/>
    </dgm:pt>
    <dgm:pt modelId="{6DEE8426-7020-4B67-964D-4F94427DF24D}" type="pres">
      <dgm:prSet presAssocID="{D18F311A-305D-4E00-BE49-0C4D8FCFF950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E42E167-E5BE-44F4-AFBA-1247FE9105B6}" type="pres">
      <dgm:prSet presAssocID="{D18F311A-305D-4E00-BE49-0C4D8FCFF95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7C60FA8-1481-4988-8937-36D14831CB87}" type="pres">
      <dgm:prSet presAssocID="{E7654E6F-FB85-421B-9962-C707FBBE25DD}" presName="Name8" presStyleCnt="0"/>
      <dgm:spPr/>
    </dgm:pt>
    <dgm:pt modelId="{F6E66AB2-200E-4A41-8F27-8C3575CA4E71}" type="pres">
      <dgm:prSet presAssocID="{E7654E6F-FB85-421B-9962-C707FBBE25DD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83F5E03-77AE-44BB-80D8-6CBA2D0B23D5}" type="pres">
      <dgm:prSet presAssocID="{E7654E6F-FB85-421B-9962-C707FBBE25D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068FBD5-2A32-48A3-A7FD-CFC98B5039C2}" type="presOf" srcId="{6CC8F2CB-C676-4647-B2EB-66A1D12B7508}" destId="{73C8CBDB-DDBF-4517-8308-1A6FFA57D8E3}" srcOrd="1" destOrd="0" presId="urn:microsoft.com/office/officeart/2005/8/layout/pyramid3"/>
    <dgm:cxn modelId="{DE19D04A-07DB-481B-B722-2FE753C527BD}" srcId="{1C10A0D4-4882-49F6-8F00-5F0CB43516C8}" destId="{6CC8F2CB-C676-4647-B2EB-66A1D12B7508}" srcOrd="0" destOrd="0" parTransId="{1F49A5EE-1B03-4628-8046-534706DFEA04}" sibTransId="{B1A59773-47DF-4D4D-93CF-8AEFC6E14A6A}"/>
    <dgm:cxn modelId="{763F9A6A-806B-4418-8F2A-67AC44122A89}" type="presOf" srcId="{E409B32C-E404-442F-A0D5-6CDB27939BDB}" destId="{1BCE8ECD-B1C3-4405-8641-F432CEF2B59F}" srcOrd="0" destOrd="0" presId="urn:microsoft.com/office/officeart/2005/8/layout/pyramid3"/>
    <dgm:cxn modelId="{05484579-14B7-4C66-B96F-5EEA0F2266AC}" type="presOf" srcId="{E7654E6F-FB85-421B-9962-C707FBBE25DD}" destId="{183F5E03-77AE-44BB-80D8-6CBA2D0B23D5}" srcOrd="1" destOrd="0" presId="urn:microsoft.com/office/officeart/2005/8/layout/pyramid3"/>
    <dgm:cxn modelId="{8B668D0D-4F04-452F-BD67-AE2C0B0098ED}" type="presOf" srcId="{D18F311A-305D-4E00-BE49-0C4D8FCFF950}" destId="{6DEE8426-7020-4B67-964D-4F94427DF24D}" srcOrd="0" destOrd="0" presId="urn:microsoft.com/office/officeart/2005/8/layout/pyramid3"/>
    <dgm:cxn modelId="{47448874-0791-4B5D-9CB3-C9B97BF1617A}" type="presOf" srcId="{1C10A0D4-4882-49F6-8F00-5F0CB43516C8}" destId="{39979FED-3205-4C90-8B21-C1FB7FB81F91}" srcOrd="0" destOrd="0" presId="urn:microsoft.com/office/officeart/2005/8/layout/pyramid3"/>
    <dgm:cxn modelId="{00E9B307-74AA-48D0-8CA1-1C3387383522}" type="presOf" srcId="{6CC8F2CB-C676-4647-B2EB-66A1D12B7508}" destId="{4F8B34EF-9708-4740-AA1C-5034D2F2BA58}" srcOrd="0" destOrd="0" presId="urn:microsoft.com/office/officeart/2005/8/layout/pyramid3"/>
    <dgm:cxn modelId="{6D79019C-E788-44DE-A755-7057A8BB6564}" srcId="{1C10A0D4-4882-49F6-8F00-5F0CB43516C8}" destId="{D18F311A-305D-4E00-BE49-0C4D8FCFF950}" srcOrd="3" destOrd="0" parTransId="{1C3990B7-3ECB-4F45-B83E-47EA30EF12E3}" sibTransId="{0950AA46-DB1A-474F-88E1-9E8233732D43}"/>
    <dgm:cxn modelId="{87D40DEF-C587-415D-8C38-02466924446E}" type="presOf" srcId="{89CD0B6F-3AE8-4D67-9B2D-AD89D49AF159}" destId="{E6AA834A-F32B-457E-9B2D-D545B89EBFBD}" srcOrd="0" destOrd="0" presId="urn:microsoft.com/office/officeart/2005/8/layout/pyramid3"/>
    <dgm:cxn modelId="{24475066-77A5-4411-B98D-EBE5C4194104}" type="presOf" srcId="{89CD0B6F-3AE8-4D67-9B2D-AD89D49AF159}" destId="{B8D8CD27-EEC2-4FA7-9A6A-75FEC4DE02A0}" srcOrd="1" destOrd="0" presId="urn:microsoft.com/office/officeart/2005/8/layout/pyramid3"/>
    <dgm:cxn modelId="{8F756833-67BC-47E4-B57E-EFE1F0BD0E83}" type="presOf" srcId="{E7654E6F-FB85-421B-9962-C707FBBE25DD}" destId="{F6E66AB2-200E-4A41-8F27-8C3575CA4E71}" srcOrd="0" destOrd="0" presId="urn:microsoft.com/office/officeart/2005/8/layout/pyramid3"/>
    <dgm:cxn modelId="{528DEC78-2E85-447D-AE3A-5217BD686E83}" type="presOf" srcId="{E409B32C-E404-442F-A0D5-6CDB27939BDB}" destId="{E88EDB0C-1FF5-44AF-8942-0461E48EFE57}" srcOrd="1" destOrd="0" presId="urn:microsoft.com/office/officeart/2005/8/layout/pyramid3"/>
    <dgm:cxn modelId="{A335A047-5540-4364-AA7E-757518B68AD5}" srcId="{1C10A0D4-4882-49F6-8F00-5F0CB43516C8}" destId="{89CD0B6F-3AE8-4D67-9B2D-AD89D49AF159}" srcOrd="1" destOrd="0" parTransId="{559B645C-7350-4728-8DC7-58442CD775D8}" sibTransId="{1E6F0F0B-9254-48D3-9460-521DE8DEBC85}"/>
    <dgm:cxn modelId="{7DD535A2-C2DC-40AA-8BD7-BC03D3EE8D29}" type="presOf" srcId="{D18F311A-305D-4E00-BE49-0C4D8FCFF950}" destId="{0E42E167-E5BE-44F4-AFBA-1247FE9105B6}" srcOrd="1" destOrd="0" presId="urn:microsoft.com/office/officeart/2005/8/layout/pyramid3"/>
    <dgm:cxn modelId="{043000B3-FAC2-4D04-8CA2-401AB7FE076C}" srcId="{1C10A0D4-4882-49F6-8F00-5F0CB43516C8}" destId="{E409B32C-E404-442F-A0D5-6CDB27939BDB}" srcOrd="2" destOrd="0" parTransId="{ED60BF79-78DF-4110-9786-95669D5235AA}" sibTransId="{DC21EEAA-8939-4D51-AF5D-EA9023A38C5E}"/>
    <dgm:cxn modelId="{B13B140D-6E9C-4CEA-B708-B6FCAD9DB212}" srcId="{1C10A0D4-4882-49F6-8F00-5F0CB43516C8}" destId="{E7654E6F-FB85-421B-9962-C707FBBE25DD}" srcOrd="4" destOrd="0" parTransId="{29C6C9A5-E26A-4B9F-9D26-2106263AF87B}" sibTransId="{7AC93304-87EF-4625-9E57-5130FE60DA53}"/>
    <dgm:cxn modelId="{8D0B5261-BA34-4D83-A1F8-34579036B05D}" type="presParOf" srcId="{39979FED-3205-4C90-8B21-C1FB7FB81F91}" destId="{9A5D7A5F-CED4-45A9-BDCB-0EFF7FCA2BC4}" srcOrd="0" destOrd="0" presId="urn:microsoft.com/office/officeart/2005/8/layout/pyramid3"/>
    <dgm:cxn modelId="{E707A482-CC09-4EC3-B0E4-0284C505C3D3}" type="presParOf" srcId="{9A5D7A5F-CED4-45A9-BDCB-0EFF7FCA2BC4}" destId="{4F8B34EF-9708-4740-AA1C-5034D2F2BA58}" srcOrd="0" destOrd="0" presId="urn:microsoft.com/office/officeart/2005/8/layout/pyramid3"/>
    <dgm:cxn modelId="{757D9723-5183-4962-B2AB-973987BAC717}" type="presParOf" srcId="{9A5D7A5F-CED4-45A9-BDCB-0EFF7FCA2BC4}" destId="{73C8CBDB-DDBF-4517-8308-1A6FFA57D8E3}" srcOrd="1" destOrd="0" presId="urn:microsoft.com/office/officeart/2005/8/layout/pyramid3"/>
    <dgm:cxn modelId="{AF823F4B-6BB5-44FF-A611-21267EDC7F12}" type="presParOf" srcId="{39979FED-3205-4C90-8B21-C1FB7FB81F91}" destId="{D2CFC316-463C-4433-BC98-0D58FCA4EBD4}" srcOrd="1" destOrd="0" presId="urn:microsoft.com/office/officeart/2005/8/layout/pyramid3"/>
    <dgm:cxn modelId="{1909838C-F55A-4CBC-AFEF-0A379DDAC69D}" type="presParOf" srcId="{D2CFC316-463C-4433-BC98-0D58FCA4EBD4}" destId="{E6AA834A-F32B-457E-9B2D-D545B89EBFBD}" srcOrd="0" destOrd="0" presId="urn:microsoft.com/office/officeart/2005/8/layout/pyramid3"/>
    <dgm:cxn modelId="{C7062E1D-4981-49D5-ABED-67B8F71A1B69}" type="presParOf" srcId="{D2CFC316-463C-4433-BC98-0D58FCA4EBD4}" destId="{B8D8CD27-EEC2-4FA7-9A6A-75FEC4DE02A0}" srcOrd="1" destOrd="0" presId="urn:microsoft.com/office/officeart/2005/8/layout/pyramid3"/>
    <dgm:cxn modelId="{8DAEE75A-98CC-4B3F-A652-505ABD29B697}" type="presParOf" srcId="{39979FED-3205-4C90-8B21-C1FB7FB81F91}" destId="{861D6479-DD36-41FE-BE3D-69EC20B6FA74}" srcOrd="2" destOrd="0" presId="urn:microsoft.com/office/officeart/2005/8/layout/pyramid3"/>
    <dgm:cxn modelId="{7A85BD62-D331-4BA4-B864-2C47C76E0784}" type="presParOf" srcId="{861D6479-DD36-41FE-BE3D-69EC20B6FA74}" destId="{1BCE8ECD-B1C3-4405-8641-F432CEF2B59F}" srcOrd="0" destOrd="0" presId="urn:microsoft.com/office/officeart/2005/8/layout/pyramid3"/>
    <dgm:cxn modelId="{462C5623-69AC-4052-9889-19469BF04B95}" type="presParOf" srcId="{861D6479-DD36-41FE-BE3D-69EC20B6FA74}" destId="{E88EDB0C-1FF5-44AF-8942-0461E48EFE57}" srcOrd="1" destOrd="0" presId="urn:microsoft.com/office/officeart/2005/8/layout/pyramid3"/>
    <dgm:cxn modelId="{76A9D5CB-9FEF-43C2-8031-17AAD0ECAEE2}" type="presParOf" srcId="{39979FED-3205-4C90-8B21-C1FB7FB81F91}" destId="{D927CA6D-ED88-4417-8ED2-33512677C23B}" srcOrd="3" destOrd="0" presId="urn:microsoft.com/office/officeart/2005/8/layout/pyramid3"/>
    <dgm:cxn modelId="{76DE7459-93AB-4ED3-A766-ECDA341CC045}" type="presParOf" srcId="{D927CA6D-ED88-4417-8ED2-33512677C23B}" destId="{6DEE8426-7020-4B67-964D-4F94427DF24D}" srcOrd="0" destOrd="0" presId="urn:microsoft.com/office/officeart/2005/8/layout/pyramid3"/>
    <dgm:cxn modelId="{20ABAAE0-266F-4056-A581-B00F82747D98}" type="presParOf" srcId="{D927CA6D-ED88-4417-8ED2-33512677C23B}" destId="{0E42E167-E5BE-44F4-AFBA-1247FE9105B6}" srcOrd="1" destOrd="0" presId="urn:microsoft.com/office/officeart/2005/8/layout/pyramid3"/>
    <dgm:cxn modelId="{91EDF1E3-3E5A-42EA-BC27-A0FD7C6C5250}" type="presParOf" srcId="{39979FED-3205-4C90-8B21-C1FB7FB81F91}" destId="{A7C60FA8-1481-4988-8937-36D14831CB87}" srcOrd="4" destOrd="0" presId="urn:microsoft.com/office/officeart/2005/8/layout/pyramid3"/>
    <dgm:cxn modelId="{99E67957-D4B7-47D1-854F-729F258CD7AD}" type="presParOf" srcId="{A7C60FA8-1481-4988-8937-36D14831CB87}" destId="{F6E66AB2-200E-4A41-8F27-8C3575CA4E71}" srcOrd="0" destOrd="0" presId="urn:microsoft.com/office/officeart/2005/8/layout/pyramid3"/>
    <dgm:cxn modelId="{A25809DD-945A-486F-82AD-812787F12124}" type="presParOf" srcId="{A7C60FA8-1481-4988-8937-36D14831CB87}" destId="{183F5E03-77AE-44BB-80D8-6CBA2D0B23D5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8B34EF-9708-4740-AA1C-5034D2F2BA58}">
      <dsp:nvSpPr>
        <dsp:cNvPr id="0" name=""/>
        <dsp:cNvSpPr/>
      </dsp:nvSpPr>
      <dsp:spPr>
        <a:xfrm rot="10800000">
          <a:off x="0" y="0"/>
          <a:ext cx="8172400" cy="604800"/>
        </a:xfrm>
        <a:prstGeom prst="trapezoid">
          <a:avLst>
            <a:gd name="adj" fmla="val 13512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ym typeface="Symbol" pitchFamily="18" charset="2"/>
            </a:rPr>
            <a:t>Revolution</a:t>
          </a:r>
          <a:r>
            <a:rPr lang="tr-TR" sz="3200" b="1" kern="1200" dirty="0" smtClean="0">
              <a:sym typeface="Symbol" pitchFamily="18" charset="2"/>
            </a:rPr>
            <a:t> </a:t>
          </a:r>
          <a:r>
            <a:rPr lang="tr-TR" sz="2000" b="1" kern="1200" dirty="0" smtClean="0">
              <a:sym typeface="Symbol" pitchFamily="18" charset="2"/>
            </a:rPr>
            <a:t>(1923)</a:t>
          </a:r>
          <a:endParaRPr lang="tr-TR" sz="2000" b="1" kern="1200" dirty="0"/>
        </a:p>
      </dsp:txBody>
      <dsp:txXfrm rot="-10800000">
        <a:off x="1430169" y="0"/>
        <a:ext cx="5312060" cy="604800"/>
      </dsp:txXfrm>
    </dsp:sp>
    <dsp:sp modelId="{E6AA834A-F32B-457E-9B2D-D545B89EBFBD}">
      <dsp:nvSpPr>
        <dsp:cNvPr id="0" name=""/>
        <dsp:cNvSpPr/>
      </dsp:nvSpPr>
      <dsp:spPr>
        <a:xfrm rot="10800000">
          <a:off x="817240" y="604799"/>
          <a:ext cx="6537920" cy="604800"/>
        </a:xfrm>
        <a:prstGeom prst="trapezoid">
          <a:avLst>
            <a:gd name="adj" fmla="val 13512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ym typeface="Symbol" pitchFamily="18" charset="2"/>
            </a:rPr>
            <a:t>military coup/intervention</a:t>
          </a:r>
          <a:r>
            <a:rPr lang="tr-TR" sz="2400" b="1" kern="1200" dirty="0" smtClean="0">
              <a:sym typeface="Symbol" pitchFamily="18" charset="2"/>
            </a:rPr>
            <a:t>         </a:t>
          </a:r>
          <a:r>
            <a:rPr lang="tr-TR" sz="1600" b="1" kern="1200" dirty="0" smtClean="0">
              <a:sym typeface="Symbol" pitchFamily="18" charset="2"/>
            </a:rPr>
            <a:t>(1960, 71, 80)</a:t>
          </a:r>
          <a:r>
            <a:rPr lang="en-US" sz="1600" b="1" kern="1200" dirty="0" smtClean="0">
              <a:sym typeface="Symbol" pitchFamily="18" charset="2"/>
            </a:rPr>
            <a:t> </a:t>
          </a:r>
          <a:endParaRPr lang="tr-TR" sz="1600" b="1" kern="1200" dirty="0"/>
        </a:p>
      </dsp:txBody>
      <dsp:txXfrm rot="-10800000">
        <a:off x="1961375" y="604799"/>
        <a:ext cx="4249648" cy="604800"/>
      </dsp:txXfrm>
    </dsp:sp>
    <dsp:sp modelId="{1BCE8ECD-B1C3-4405-8641-F432CEF2B59F}">
      <dsp:nvSpPr>
        <dsp:cNvPr id="0" name=""/>
        <dsp:cNvSpPr/>
      </dsp:nvSpPr>
      <dsp:spPr>
        <a:xfrm rot="10800000">
          <a:off x="1634480" y="1209599"/>
          <a:ext cx="4903440" cy="604800"/>
        </a:xfrm>
        <a:prstGeom prst="trapezoid">
          <a:avLst>
            <a:gd name="adj" fmla="val 13512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ym typeface="Symbol" pitchFamily="18" charset="2"/>
            </a:rPr>
            <a:t>military memorandum </a:t>
          </a:r>
          <a:endParaRPr lang="tr-TR" sz="1800" b="1" kern="1200" dirty="0"/>
        </a:p>
      </dsp:txBody>
      <dsp:txXfrm rot="-10800000">
        <a:off x="2492581" y="1209599"/>
        <a:ext cx="3187236" cy="604800"/>
      </dsp:txXfrm>
    </dsp:sp>
    <dsp:sp modelId="{6DEE8426-7020-4B67-964D-4F94427DF24D}">
      <dsp:nvSpPr>
        <dsp:cNvPr id="0" name=""/>
        <dsp:cNvSpPr/>
      </dsp:nvSpPr>
      <dsp:spPr>
        <a:xfrm rot="10800000">
          <a:off x="2451720" y="1814400"/>
          <a:ext cx="3268960" cy="604800"/>
        </a:xfrm>
        <a:prstGeom prst="trapezoid">
          <a:avLst>
            <a:gd name="adj" fmla="val 13512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ym typeface="Symbol" pitchFamily="18" charset="2"/>
            </a:rPr>
            <a:t>“Post-modern” memorandum (28 February 1997) </a:t>
          </a:r>
          <a:endParaRPr lang="tr-TR" sz="1400" b="1" kern="1200" dirty="0"/>
        </a:p>
      </dsp:txBody>
      <dsp:txXfrm rot="-10800000">
        <a:off x="3023788" y="1814400"/>
        <a:ext cx="2124824" cy="604800"/>
      </dsp:txXfrm>
    </dsp:sp>
    <dsp:sp modelId="{F6E66AB2-200E-4A41-8F27-8C3575CA4E71}">
      <dsp:nvSpPr>
        <dsp:cNvPr id="0" name=""/>
        <dsp:cNvSpPr/>
      </dsp:nvSpPr>
      <dsp:spPr>
        <a:xfrm rot="10800000">
          <a:off x="3268960" y="2419199"/>
          <a:ext cx="1634480" cy="604800"/>
        </a:xfrm>
        <a:prstGeom prst="trapezoid">
          <a:avLst>
            <a:gd name="adj" fmla="val 13512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ym typeface="Symbol" pitchFamily="18" charset="2"/>
            </a:rPr>
            <a:t>“E-memorandum”</a:t>
          </a:r>
          <a:endParaRPr lang="tr-TR" sz="1050" b="1" kern="1200" dirty="0" smtClean="0">
            <a:sym typeface="Symbol" pitchFamily="18" charset="2"/>
          </a:endParaRP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ym typeface="Symbol" pitchFamily="18" charset="2"/>
            </a:rPr>
            <a:t>(27 April 2007) </a:t>
          </a:r>
          <a:endParaRPr lang="tr-TR" sz="1050" b="1" kern="1200" dirty="0"/>
        </a:p>
      </dsp:txBody>
      <dsp:txXfrm rot="-10800000">
        <a:off x="3268960" y="2419199"/>
        <a:ext cx="1634480" cy="60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902B8F1-55C2-4AF2-8A91-9B078C686D64}" type="datetimeFigureOut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07513"/>
            <a:ext cx="29194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07513"/>
            <a:ext cx="2919412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A273951-336C-448F-BAF0-EC401FE33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48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5A50F4D-C308-4ABE-9A21-ABAE90886B48}" type="datetimeFigureOut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54550"/>
            <a:ext cx="5389563" cy="4410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07513"/>
            <a:ext cx="29194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07513"/>
            <a:ext cx="2919412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3017A0-536E-4DB7-83D4-406498CB3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08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9D8451-7E20-408E-8C03-36C2BC8B348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5690B4-A8B5-462A-B904-4E5154B9A4B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8FD866-E7D6-4602-8E7F-23D86C493B1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55B7D-FED0-41A9-8DBE-D838993F4466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0267-8911-4566-89E8-108F6ED2D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11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A0EDB-13A7-462E-85D3-690FE609BD3E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00D04-778D-4ABD-A8F9-7B9CB5F63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5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002E8-28BC-4DED-A9F1-304E3913A4E9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C5B80-692E-4E3D-B773-8F780009E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28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D4AD0-0590-400D-B9EE-91805C149F8D}" type="datetime1">
              <a:rPr lang="en-US"/>
              <a:pPr>
                <a:defRPr/>
              </a:pPr>
              <a:t>6/22/2011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097B9-7FB0-49DE-8235-7BC7402AD6B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362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88229-BD79-4C71-BD6D-B9C8E218809A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2CCEA-8850-4F0B-9113-C165A2051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0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9507F-3F3F-4DF9-B7C6-72270D58FC29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FDE2F-FD58-43D9-B0C3-14AB21BE8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880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7DB38-7839-462A-AADC-F06B4ABDDFD1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B9E7-55BA-4A1E-8A31-FC01CA934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86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19D95-D147-46A6-AFA5-0C8D914F3A68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EEA45-96C7-4B5A-84CC-5D73CA8F5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3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DE7D6-C01E-4DC7-8389-D98D6221F11F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C58F3-054A-4948-B571-BFC78F6D8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0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6103B-19C3-40C7-8034-052AF0B9CF1D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EC098-0E0F-4273-9BF3-9101876EC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84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27CDF-63B9-4706-B120-1222A24439DE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D4BF9-53A4-428A-A3F3-EA16A0E0E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2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CF978-2F4A-4763-9DB5-FE7C59B01618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9A813-5B4B-4ABF-ABEC-B7E937AA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0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BD241A-9499-400F-842D-5B96A525D4A1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68AFC5-D88C-4A17-8007-7FF8F3734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34" r:id="rId4"/>
    <p:sldLayoutId id="2147483940" r:id="rId5"/>
    <p:sldLayoutId id="2147483935" r:id="rId6"/>
    <p:sldLayoutId id="2147483941" r:id="rId7"/>
    <p:sldLayoutId id="2147483942" r:id="rId8"/>
    <p:sldLayoutId id="2147483943" r:id="rId9"/>
    <p:sldLayoutId id="2147483936" r:id="rId10"/>
    <p:sldLayoutId id="2147483944" r:id="rId11"/>
    <p:sldLayoutId id="214748394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askinoran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6632"/>
            <a:ext cx="7851648" cy="172819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000" dirty="0"/>
              <a:t/>
            </a:r>
            <a:br>
              <a:rPr lang="tr-TR" sz="2000" dirty="0"/>
            </a:br>
            <a:r>
              <a:rPr lang="en-US" sz="2000" dirty="0" smtClean="0"/>
              <a:t>Towards a New Tunisian Reality </a:t>
            </a:r>
            <a:br>
              <a:rPr lang="en-US" sz="2000" dirty="0" smtClean="0"/>
            </a:br>
            <a:r>
              <a:rPr lang="en-US" sz="2000" dirty="0" smtClean="0"/>
              <a:t>International Policy Debate Conference </a:t>
            </a:r>
            <a:br>
              <a:rPr lang="en-US" sz="2000" dirty="0" smtClean="0"/>
            </a:br>
            <a:r>
              <a:rPr lang="en-US" sz="2000" dirty="0" smtClean="0"/>
              <a:t>Tunis, June 17, 2011 </a:t>
            </a:r>
            <a:endParaRPr lang="en-US" sz="20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188" y="1700213"/>
            <a:ext cx="8064500" cy="4608512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The Potential Future Reality of Tunisia’s Political  Landscape: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>
                <a:solidFill>
                  <a:srgbClr val="0070C0"/>
                </a:solidFill>
              </a:rPr>
              <a:t>Dialectics in</a:t>
            </a:r>
            <a:r>
              <a:rPr lang="tr-TR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Turkey</a:t>
            </a:r>
            <a:r>
              <a:rPr lang="tr-TR" sz="2800" b="1" dirty="0" smtClean="0">
                <a:solidFill>
                  <a:srgbClr val="0070C0"/>
                </a:solidFill>
              </a:rPr>
              <a:t> :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Kemalist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Jacobinism and </a:t>
            </a:r>
            <a:r>
              <a:rPr lang="tr-TR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tr-T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Islami</a:t>
            </a:r>
            <a:r>
              <a:rPr lang="tr-TR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party </a:t>
            </a:r>
            <a:endParaRPr lang="en-US" sz="36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sz="2200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b="1" dirty="0" smtClean="0"/>
              <a:t>Baskın Oran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>
              <a:hlinkClick r:id="rId2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hlinkClick r:id="rId2"/>
              </a:rPr>
              <a:t>baskinoran@gmail.com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smtClean="0"/>
              <a:t>www.baskinoran.com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Living room of a rich </a:t>
            </a:r>
            <a:r>
              <a:rPr lang="en-US" sz="2400" dirty="0" err="1" smtClean="0"/>
              <a:t>muslim</a:t>
            </a:r>
            <a:r>
              <a:rPr lang="en-US" sz="2400" dirty="0" smtClean="0"/>
              <a:t> house, </a:t>
            </a:r>
            <a:r>
              <a:rPr lang="en-US" sz="2400" dirty="0" err="1" smtClean="0"/>
              <a:t>istanbul</a:t>
            </a:r>
            <a:endParaRPr lang="en-US" sz="2400" dirty="0"/>
          </a:p>
        </p:txBody>
      </p:sp>
      <p:pic>
        <p:nvPicPr>
          <p:cNvPr id="21507" name="4 İçerik Yer Tutucusu" descr="C:\Documents and Settings\PC-7\Belgelerim\Resimlerim\5.225484351.yahoo[1]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1484313"/>
            <a:ext cx="6192837" cy="4465637"/>
          </a:xfrm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FEE24-1129-4236-939A-03002FA0B3F4}" type="slidenum">
              <a:rPr lang="en-GB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The bedroom</a:t>
            </a:r>
            <a:endParaRPr lang="en-US" sz="2400" dirty="0"/>
          </a:p>
        </p:txBody>
      </p:sp>
      <p:sp>
        <p:nvSpPr>
          <p:cNvPr id="2253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AAB22-EA30-4357-B620-C24A8C923850}" type="slidenum">
              <a:rPr lang="en-GB"/>
              <a:pPr>
                <a:defRPr/>
              </a:pPr>
              <a:t>11</a:t>
            </a:fld>
            <a:endParaRPr lang="en-GB"/>
          </a:p>
        </p:txBody>
      </p:sp>
      <p:pic>
        <p:nvPicPr>
          <p:cNvPr id="22533" name="Resim 32" descr="C:\Documents and Settings\PC-7\Belgelerim\Resimlerim\10.225484351.yahoo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341438"/>
            <a:ext cx="7343775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A new type of </a:t>
            </a:r>
            <a:r>
              <a:rPr lang="tr-TR" sz="2400" dirty="0" err="1" smtClean="0"/>
              <a:t>islamist</a:t>
            </a:r>
            <a:r>
              <a:rPr lang="tr-TR" sz="2400" dirty="0" smtClean="0"/>
              <a:t> </a:t>
            </a:r>
            <a:r>
              <a:rPr lang="en-US" sz="2400" dirty="0" smtClean="0"/>
              <a:t>women</a:t>
            </a:r>
            <a:endParaRPr lang="en-US" sz="2400" dirty="0"/>
          </a:p>
        </p:txBody>
      </p:sp>
      <p:pic>
        <p:nvPicPr>
          <p:cNvPr id="2355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1050" y="1484313"/>
            <a:ext cx="4824413" cy="4681537"/>
          </a:xfrm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61B864-EFE4-4404-BA17-6F4D3A548EDD}" type="slidenum">
              <a:rPr lang="en-GB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M</a:t>
            </a:r>
            <a:r>
              <a:rPr lang="tr-TR" sz="2400" dirty="0" smtClean="0"/>
              <a:t>u</a:t>
            </a:r>
            <a:r>
              <a:rPr lang="en-US" sz="2400" dirty="0" err="1" smtClean="0"/>
              <a:t>siad</a:t>
            </a:r>
            <a:r>
              <a:rPr lang="en-US" sz="2400" dirty="0" smtClean="0"/>
              <a:t> women play paintball, do bungee jumping</a:t>
            </a:r>
            <a:endParaRPr lang="en-US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899025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tr-TR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tr-TR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tr-TR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tr-TR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tr-TR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tr-TR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tr-TR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tr-TR" sz="24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tr-TR" sz="24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tr-TR" sz="24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tr-TR" sz="2400" dirty="0" smtClean="0"/>
              <a:t>      (</a:t>
            </a:r>
            <a:r>
              <a:rPr lang="tr-TR" sz="2400" dirty="0" err="1" smtClean="0"/>
              <a:t>daily</a:t>
            </a:r>
            <a:r>
              <a:rPr lang="tr-TR" sz="2400" dirty="0" smtClean="0"/>
              <a:t> </a:t>
            </a:r>
            <a:r>
              <a:rPr lang="tr-TR" sz="2400" i="1" dirty="0" smtClean="0"/>
              <a:t>Milliyet</a:t>
            </a:r>
            <a:r>
              <a:rPr lang="tr-TR" sz="2400" dirty="0" smtClean="0"/>
              <a:t>, </a:t>
            </a:r>
            <a:r>
              <a:rPr lang="tr-TR" sz="2400" dirty="0" err="1" smtClean="0"/>
              <a:t>Sept</a:t>
            </a:r>
            <a:r>
              <a:rPr lang="tr-TR" sz="2400" dirty="0" smtClean="0"/>
              <a:t>. 10, 2010)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EA3B6C-8182-4B3D-A0B0-78F1FBD9159E}" type="slidenum">
              <a:rPr lang="en-GB"/>
              <a:pPr>
                <a:defRPr/>
              </a:pPr>
              <a:t>13</a:t>
            </a:fld>
            <a:endParaRPr lang="en-GB"/>
          </a:p>
        </p:txBody>
      </p:sp>
      <p:pic>
        <p:nvPicPr>
          <p:cNvPr id="24581" name="Picture 2" descr="MÜSİAD’ın kadınları paintball oynuyor, bungee jumping yapıy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628775"/>
            <a:ext cx="6381750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76470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400" dirty="0" err="1" smtClean="0"/>
              <a:t>akp</a:t>
            </a:r>
            <a:endParaRPr lang="en-GB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765175"/>
            <a:ext cx="8686800" cy="6092825"/>
          </a:xfrm>
        </p:spPr>
        <p:txBody>
          <a:bodyPr/>
          <a:lstStyle/>
          <a:p>
            <a:pPr eaLnBrk="1" hangingPunct="1"/>
            <a:endParaRPr lang="tr-TR" sz="2400" dirty="0" smtClean="0"/>
          </a:p>
          <a:p>
            <a:pPr eaLnBrk="1" hangingPunct="1"/>
            <a:r>
              <a:rPr lang="en-US" sz="2200" dirty="0" smtClean="0"/>
              <a:t>AKP is born from RP. Although equally religious and conservative, its words and deeds are very different: It welcomes foreign capital, engages in privatizations, applies IMF rules </a:t>
            </a:r>
          </a:p>
          <a:p>
            <a:pPr lvl="1" eaLnBrk="1" hangingPunct="1"/>
            <a:r>
              <a:rPr lang="en-US" sz="2000" dirty="0" smtClean="0"/>
              <a:t>RP’s lesson has served (impact of </a:t>
            </a:r>
            <a:r>
              <a:rPr lang="en-US" sz="2000" dirty="0" err="1" smtClean="0"/>
              <a:t>Kemalism</a:t>
            </a:r>
            <a:r>
              <a:rPr lang="en-US" sz="2000" dirty="0" smtClean="0"/>
              <a:t>)</a:t>
            </a:r>
          </a:p>
          <a:p>
            <a:pPr lvl="1" eaLnBrk="1" hangingPunct="1"/>
            <a:r>
              <a:rPr lang="en-US" sz="2000" dirty="0" smtClean="0"/>
              <a:t>Bourgeoisie’s only dictum is: “Maximization of profit” (impact of Globalization)</a:t>
            </a:r>
          </a:p>
          <a:p>
            <a:pPr eaLnBrk="1" hangingPunct="1"/>
            <a:r>
              <a:rPr lang="en-US" sz="2200" dirty="0" smtClean="0"/>
              <a:t>In foreign policy, AKP is more pro-Western and pro-EU than the </a:t>
            </a:r>
            <a:r>
              <a:rPr lang="en-US" sz="2200" dirty="0" err="1" smtClean="0"/>
              <a:t>Kemalists</a:t>
            </a:r>
            <a:endParaRPr lang="en-US" sz="2200" dirty="0" smtClean="0"/>
          </a:p>
          <a:p>
            <a:pPr eaLnBrk="1" hangingPunct="1"/>
            <a:r>
              <a:rPr lang="en-US" sz="2200" dirty="0" smtClean="0"/>
              <a:t>In economic policy, AKP now represents the “Calvin-</a:t>
            </a:r>
            <a:r>
              <a:rPr lang="en-US" sz="2200" dirty="0" err="1" smtClean="0"/>
              <a:t>ization</a:t>
            </a:r>
            <a:r>
              <a:rPr lang="en-US" sz="2200" dirty="0" smtClean="0"/>
              <a:t>” of the Turkish Sunnis</a:t>
            </a:r>
          </a:p>
          <a:p>
            <a:pPr eaLnBrk="1" hangingPunct="1"/>
            <a:r>
              <a:rPr lang="en-US" sz="2200" dirty="0" smtClean="0"/>
              <a:t>AKP wins the elections of 2002 with a 34 % vote and, with the cooperation of the Grand Bourgeoisie and also the Civil Society, engages in EU Reforms </a:t>
            </a:r>
            <a:r>
              <a:rPr lang="tr-TR" sz="2200" dirty="0" err="1" smtClean="0"/>
              <a:t>which</a:t>
            </a:r>
            <a:r>
              <a:rPr lang="tr-TR" sz="2200" dirty="0" smtClean="0"/>
              <a:t> had </a:t>
            </a:r>
            <a:r>
              <a:rPr lang="en-US" sz="2200" dirty="0" smtClean="0"/>
              <a:t>already started in 2001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The reform process shows a swapping of roles: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/>
              <a:t>Kemalists</a:t>
            </a:r>
            <a:r>
              <a:rPr lang="en-US" sz="2000" dirty="0" smtClean="0"/>
              <a:t> are the conservatives: “</a:t>
            </a:r>
            <a:r>
              <a:rPr lang="en-US" sz="2000" dirty="0" err="1" smtClean="0"/>
              <a:t>Catholics”or</a:t>
            </a:r>
            <a:r>
              <a:rPr lang="en-US" sz="2000" dirty="0" smtClean="0"/>
              <a:t>  the «Aristocracy»,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Islamists are the liberals: “Protestants”, or the «Bourgeoisie»,</a:t>
            </a:r>
          </a:p>
          <a:p>
            <a:pPr eaLnBrk="1" hangingPunct="1"/>
            <a:endParaRPr lang="tr-TR" sz="2400" dirty="0" smtClean="0"/>
          </a:p>
          <a:p>
            <a:pPr eaLnBrk="1" hangingPunct="1"/>
            <a:endParaRPr lang="en-US" sz="2600" dirty="0" smtClean="0">
              <a:solidFill>
                <a:srgbClr val="FF0000"/>
              </a:solidFill>
            </a:endParaRPr>
          </a:p>
          <a:p>
            <a:pPr eaLnBrk="1" hangingPunct="1"/>
            <a:endParaRPr lang="tr-TR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7773D-DAA9-44BE-9558-8D63A4F51003}" type="slidenum">
              <a:rPr lang="en-GB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E1C1C-4B8A-4620-AF53-052F6D75F9CA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Despair and Hope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27163"/>
            <a:ext cx="9144000" cy="5445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smtClean="0"/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800" smtClean="0"/>
              <a:t>	 </a:t>
            </a:r>
            <a:r>
              <a:rPr lang="en-GB" sz="2800" u="sng" smtClean="0"/>
              <a:t>1920s &amp; 30s </a:t>
            </a:r>
            <a:r>
              <a:rPr lang="en-GB" sz="2800" smtClean="0"/>
              <a:t>                   	  </a:t>
            </a:r>
            <a:r>
              <a:rPr lang="en-GB" sz="2800" u="sng" smtClean="0"/>
              <a:t>2000s</a:t>
            </a:r>
            <a:endParaRPr lang="en-GB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	     </a:t>
            </a:r>
            <a:r>
              <a:rPr lang="en-GB" sz="2000" smtClean="0"/>
              <a:t>Kemalism</a:t>
            </a:r>
            <a:r>
              <a:rPr lang="en-GB" sz="2800" smtClean="0"/>
              <a:t>                      </a:t>
            </a:r>
            <a:r>
              <a:rPr lang="en-GB" sz="2000" smtClean="0"/>
              <a:t>EU Reform Packages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	        </a:t>
            </a:r>
            <a:r>
              <a:rPr lang="tr-TR" sz="2800" smtClean="0"/>
              <a:t> </a:t>
            </a:r>
            <a:r>
              <a:rPr lang="en-GB" sz="2800" smtClean="0">
                <a:sym typeface="Symbol" pitchFamily="18" charset="2"/>
              </a:rPr>
              <a:t></a:t>
            </a:r>
            <a:r>
              <a:rPr lang="en-GB" sz="2800" smtClean="0"/>
              <a:t>                                      </a:t>
            </a:r>
            <a:r>
              <a:rPr lang="en-GB" sz="2800" smtClean="0">
                <a:sym typeface="Symbol" pitchFamily="18" charset="2"/>
              </a:rPr>
              <a:t></a:t>
            </a:r>
            <a:endParaRPr lang="en-GB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smtClean="0">
                <a:sym typeface="Symbol" pitchFamily="18" charset="2"/>
              </a:rPr>
              <a:t>		   </a:t>
            </a:r>
            <a:r>
              <a:rPr lang="en-GB" sz="2800" smtClean="0"/>
              <a:t>                                      </a:t>
            </a:r>
            <a:r>
              <a:rPr lang="en-GB" sz="2800" smtClean="0">
                <a:sym typeface="Symbol" pitchFamily="18" charset="2"/>
              </a:rPr>
              <a:t></a:t>
            </a:r>
            <a:endParaRPr lang="en-GB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smtClean="0"/>
              <a:t>      		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smtClean="0"/>
              <a:t>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smtClean="0"/>
              <a:t>         Religious Reaction</a:t>
            </a:r>
            <a:r>
              <a:rPr lang="en-GB" sz="1800" smtClean="0"/>
              <a:t>                     </a:t>
            </a:r>
            <a:r>
              <a:rPr lang="tr-TR" sz="1800" smtClean="0"/>
              <a:t> </a:t>
            </a:r>
            <a:r>
              <a:rPr lang="en-GB" sz="2000" smtClean="0"/>
              <a:t>Nationalist Reaction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smtClean="0"/>
              <a:t>					 </a:t>
            </a:r>
            <a:r>
              <a:rPr lang="tr-TR" sz="2000" smtClean="0"/>
              <a:t>       </a:t>
            </a:r>
            <a:r>
              <a:rPr lang="en-GB" sz="2000" smtClean="0"/>
              <a:t>(“Sèvres Paranoia”)</a:t>
            </a:r>
            <a:r>
              <a:rPr lang="en-GB" sz="1800" smtClean="0"/>
              <a:t> </a:t>
            </a: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 flipH="1" flipV="1">
            <a:off x="1692275" y="3213100"/>
            <a:ext cx="3311525" cy="2016125"/>
          </a:xfrm>
          <a:prstGeom prst="line">
            <a:avLst/>
          </a:prstGeom>
          <a:ln>
            <a:solidFill>
              <a:srgbClr val="FF0000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 flipH="1">
            <a:off x="1619250" y="3141663"/>
            <a:ext cx="2951163" cy="2016125"/>
          </a:xfrm>
          <a:prstGeom prst="line">
            <a:avLst/>
          </a:prstGeom>
          <a:ln>
            <a:solidFill>
              <a:srgbClr val="FF0000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16632"/>
            <a:ext cx="8717875" cy="72008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400" dirty="0" err="1" smtClean="0"/>
              <a:t>Dialectics</a:t>
            </a:r>
            <a:r>
              <a:rPr lang="tr-TR" sz="2400" dirty="0" smtClean="0"/>
              <a:t>: </a:t>
            </a:r>
            <a:r>
              <a:rPr lang="tr-TR" sz="2400" dirty="0" err="1" smtClean="0"/>
              <a:t>jacobinism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islamist</a:t>
            </a:r>
            <a:r>
              <a:rPr lang="tr-TR" sz="2400" dirty="0" smtClean="0"/>
              <a:t> </a:t>
            </a:r>
            <a:r>
              <a:rPr lang="tr-TR" sz="2400" dirty="0" err="1" smtClean="0"/>
              <a:t>party</a:t>
            </a:r>
            <a:endParaRPr lang="tr-TR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2476F-58CD-4A6A-8EF2-680B339F4E61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6629" name="Title 1"/>
          <p:cNvSpPr txBox="1">
            <a:spLocks/>
          </p:cNvSpPr>
          <p:nvPr/>
        </p:nvSpPr>
        <p:spPr bwMode="auto">
          <a:xfrm>
            <a:off x="2533650" y="5349875"/>
            <a:ext cx="2070100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en-US"/>
              <a:t>2002 elections </a:t>
            </a:r>
            <a:endParaRPr lang="tr-TR"/>
          </a:p>
          <a:p>
            <a:pPr algn="r" eaLnBrk="1" hangingPunct="1"/>
            <a:r>
              <a:rPr lang="en-US"/>
              <a:t>(AKP victory</a:t>
            </a:r>
            <a:r>
              <a:rPr lang="tr-TR"/>
              <a:t>: </a:t>
            </a:r>
            <a:r>
              <a:rPr lang="tr-TR" b="1"/>
              <a:t>34 %</a:t>
            </a:r>
            <a:r>
              <a:rPr lang="en-US"/>
              <a:t>)</a:t>
            </a:r>
            <a:r>
              <a:rPr lang="tr-TR"/>
              <a:t> </a:t>
            </a:r>
            <a:r>
              <a:rPr lang="en-US"/>
              <a:t>&amp; “</a:t>
            </a:r>
            <a:r>
              <a:rPr lang="tr-TR"/>
              <a:t>Calvin-ization</a:t>
            </a:r>
            <a:r>
              <a:rPr lang="en-US"/>
              <a:t>” of the Islamists</a:t>
            </a:r>
            <a:endParaRPr lang="tr-TR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339975" y="1484313"/>
            <a:ext cx="12239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tr-TR">
                <a:solidFill>
                  <a:srgbClr val="FF0000"/>
                </a:solidFill>
              </a:rPr>
              <a:t>1923 </a:t>
            </a:r>
          </a:p>
          <a:p>
            <a:pPr algn="r" eaLnBrk="1" hangingPunct="1"/>
            <a:r>
              <a:rPr lang="en-US">
                <a:solidFill>
                  <a:srgbClr val="FF0000"/>
                </a:solidFill>
              </a:rPr>
              <a:t>Rev</a:t>
            </a:r>
            <a:r>
              <a:rPr lang="tr-TR">
                <a:solidFill>
                  <a:srgbClr val="FF0000"/>
                </a:solidFill>
              </a:rPr>
              <a:t>olu</a:t>
            </a:r>
            <a:r>
              <a:rPr lang="en-US">
                <a:solidFill>
                  <a:srgbClr val="FF0000"/>
                </a:solidFill>
              </a:rPr>
              <a:t>ti</a:t>
            </a:r>
            <a:r>
              <a:rPr lang="tr-TR">
                <a:solidFill>
                  <a:srgbClr val="FF0000"/>
                </a:solidFill>
              </a:rPr>
              <a:t>o</a:t>
            </a:r>
            <a:r>
              <a:rPr lang="en-US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6631" name="Title 1"/>
          <p:cNvSpPr txBox="1">
            <a:spLocks/>
          </p:cNvSpPr>
          <p:nvPr/>
        </p:nvSpPr>
        <p:spPr bwMode="auto">
          <a:xfrm>
            <a:off x="4103688" y="1412875"/>
            <a:ext cx="118903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tr-TR"/>
              <a:t>First free elections (1950)   (DP victory</a:t>
            </a:r>
            <a:r>
              <a:rPr lang="tr-TR" sz="1400"/>
              <a:t>)</a:t>
            </a:r>
          </a:p>
        </p:txBody>
      </p:sp>
      <p:sp>
        <p:nvSpPr>
          <p:cNvPr id="26632" name="Title 1"/>
          <p:cNvSpPr txBox="1">
            <a:spLocks/>
          </p:cNvSpPr>
          <p:nvPr/>
        </p:nvSpPr>
        <p:spPr bwMode="auto">
          <a:xfrm>
            <a:off x="5578475" y="1268413"/>
            <a:ext cx="122555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tr-TR">
                <a:solidFill>
                  <a:srgbClr val="FF0000"/>
                </a:solidFill>
              </a:rPr>
              <a:t>27 May 1960 Military Coup</a:t>
            </a:r>
          </a:p>
        </p:txBody>
      </p:sp>
      <p:sp>
        <p:nvSpPr>
          <p:cNvPr id="26633" name="Title 1"/>
          <p:cNvSpPr txBox="1">
            <a:spLocks/>
          </p:cNvSpPr>
          <p:nvPr/>
        </p:nvSpPr>
        <p:spPr bwMode="auto">
          <a:xfrm>
            <a:off x="7451725" y="1268413"/>
            <a:ext cx="15128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en-US"/>
              <a:t>1965 elections</a:t>
            </a:r>
            <a:r>
              <a:rPr lang="en-US">
                <a:solidFill>
                  <a:srgbClr val="FF0000"/>
                </a:solidFill>
              </a:rPr>
              <a:t> </a:t>
            </a:r>
            <a:endParaRPr lang="tr-TR">
              <a:solidFill>
                <a:srgbClr val="FF0000"/>
              </a:solidFill>
            </a:endParaRPr>
          </a:p>
          <a:p>
            <a:pPr algn="r" eaLnBrk="1" hangingPunct="1"/>
            <a:r>
              <a:rPr lang="en-US"/>
              <a:t>(AP victory</a:t>
            </a:r>
            <a:r>
              <a:rPr lang="tr-TR" sz="1600"/>
              <a:t>)</a:t>
            </a:r>
          </a:p>
        </p:txBody>
      </p:sp>
      <p:sp>
        <p:nvSpPr>
          <p:cNvPr id="26634" name="Title 1"/>
          <p:cNvSpPr txBox="1">
            <a:spLocks/>
          </p:cNvSpPr>
          <p:nvPr/>
        </p:nvSpPr>
        <p:spPr bwMode="auto">
          <a:xfrm>
            <a:off x="5375275" y="3284538"/>
            <a:ext cx="38766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tr-TR"/>
              <a:t>1974 election victory of civilians</a:t>
            </a:r>
            <a:endParaRPr lang="en-US"/>
          </a:p>
        </p:txBody>
      </p:sp>
      <p:sp>
        <p:nvSpPr>
          <p:cNvPr id="26635" name="Title 1"/>
          <p:cNvSpPr txBox="1">
            <a:spLocks/>
          </p:cNvSpPr>
          <p:nvPr/>
        </p:nvSpPr>
        <p:spPr bwMode="auto">
          <a:xfrm>
            <a:off x="6880225" y="5286375"/>
            <a:ext cx="223202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en-US"/>
              <a:t>1983 elections (ANAP victory) + 1995 elections (RP victory) &amp; the rise of “Green Capital</a:t>
            </a:r>
            <a:r>
              <a:rPr lang="en-US" sz="1600"/>
              <a:t>”</a:t>
            </a:r>
            <a:endParaRPr lang="tr-TR" sz="1600"/>
          </a:p>
        </p:txBody>
      </p:sp>
      <p:sp>
        <p:nvSpPr>
          <p:cNvPr id="26636" name="Title 1"/>
          <p:cNvSpPr txBox="1">
            <a:spLocks/>
          </p:cNvSpPr>
          <p:nvPr/>
        </p:nvSpPr>
        <p:spPr bwMode="auto">
          <a:xfrm>
            <a:off x="4872038" y="5349875"/>
            <a:ext cx="174625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en-US">
                <a:solidFill>
                  <a:srgbClr val="FF0000"/>
                </a:solidFill>
              </a:rPr>
              <a:t>28 February 1997 Military Memorandum </a:t>
            </a:r>
          </a:p>
        </p:txBody>
      </p:sp>
      <p:sp>
        <p:nvSpPr>
          <p:cNvPr id="26637" name="Title 1"/>
          <p:cNvSpPr txBox="1">
            <a:spLocks/>
          </p:cNvSpPr>
          <p:nvPr/>
        </p:nvSpPr>
        <p:spPr bwMode="auto">
          <a:xfrm>
            <a:off x="104775" y="4979988"/>
            <a:ext cx="1944688" cy="169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27 April 2007 Military Memorendum, and Deep State military conspiracies</a:t>
            </a:r>
          </a:p>
        </p:txBody>
      </p:sp>
      <p:sp>
        <p:nvSpPr>
          <p:cNvPr id="26638" name="Title 1"/>
          <p:cNvSpPr txBox="1">
            <a:spLocks/>
          </p:cNvSpPr>
          <p:nvPr/>
        </p:nvSpPr>
        <p:spPr bwMode="auto">
          <a:xfrm>
            <a:off x="127000" y="3282950"/>
            <a:ext cx="1944688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/>
            <a:endParaRPr lang="tr-TR"/>
          </a:p>
          <a:p>
            <a:pPr eaLnBrk="1" hangingPunct="1"/>
            <a:r>
              <a:rPr lang="en-US"/>
              <a:t>July 2007 elections (AKP victory: </a:t>
            </a:r>
            <a:r>
              <a:rPr lang="en-US" b="1"/>
              <a:t>47 %</a:t>
            </a:r>
            <a:r>
              <a:rPr lang="en-US"/>
              <a:t>) Ergenekon Trials - Military tutelage ends</a:t>
            </a:r>
          </a:p>
          <a:p>
            <a:pPr eaLnBrk="1" hangingPunct="1"/>
            <a:endParaRPr lang="tr-TR"/>
          </a:p>
        </p:txBody>
      </p:sp>
      <p:sp>
        <p:nvSpPr>
          <p:cNvPr id="28687" name="Rectangle 2"/>
          <p:cNvSpPr>
            <a:spLocks noChangeArrowheads="1"/>
          </p:cNvSpPr>
          <p:nvPr/>
        </p:nvSpPr>
        <p:spPr bwMode="auto">
          <a:xfrm>
            <a:off x="7412038" y="1552575"/>
            <a:ext cx="2365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sz="1600">
                <a:solidFill>
                  <a:srgbClr val="FF0000"/>
                </a:solidFill>
              </a:rPr>
              <a:t> </a:t>
            </a:r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3671888" y="1628775"/>
            <a:ext cx="395287" cy="2524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5256213" y="1628775"/>
            <a:ext cx="395287" cy="2524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6840538" y="1628775"/>
            <a:ext cx="395287" cy="2524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8280400" y="2133600"/>
            <a:ext cx="252413" cy="395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8243888" y="4652963"/>
            <a:ext cx="252412" cy="3968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Left Arrow 15"/>
          <p:cNvSpPr/>
          <p:nvPr/>
        </p:nvSpPr>
        <p:spPr>
          <a:xfrm>
            <a:off x="6551613" y="5768975"/>
            <a:ext cx="396875" cy="2524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Left Arrow 35"/>
          <p:cNvSpPr/>
          <p:nvPr/>
        </p:nvSpPr>
        <p:spPr>
          <a:xfrm>
            <a:off x="4613275" y="5768975"/>
            <a:ext cx="395288" cy="2524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Left Arrow 36"/>
          <p:cNvSpPr/>
          <p:nvPr/>
        </p:nvSpPr>
        <p:spPr>
          <a:xfrm>
            <a:off x="2106613" y="5768975"/>
            <a:ext cx="395287" cy="2524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Up Arrow 16"/>
          <p:cNvSpPr/>
          <p:nvPr/>
        </p:nvSpPr>
        <p:spPr>
          <a:xfrm>
            <a:off x="755650" y="4559300"/>
            <a:ext cx="252413" cy="3952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Up Arrow 37"/>
          <p:cNvSpPr/>
          <p:nvPr/>
        </p:nvSpPr>
        <p:spPr>
          <a:xfrm>
            <a:off x="684213" y="2511425"/>
            <a:ext cx="250825" cy="3952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50" name="TextBox 17"/>
          <p:cNvSpPr txBox="1">
            <a:spLocks noChangeArrowheads="1"/>
          </p:cNvSpPr>
          <p:nvPr/>
        </p:nvSpPr>
        <p:spPr bwMode="auto">
          <a:xfrm>
            <a:off x="179388" y="1717675"/>
            <a:ext cx="2159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June 2011 elections</a:t>
            </a:r>
          </a:p>
          <a:p>
            <a:pPr eaLnBrk="1" hangingPunct="1"/>
            <a:r>
              <a:rPr lang="tr-TR"/>
              <a:t>AKP victory: </a:t>
            </a:r>
            <a:r>
              <a:rPr lang="tr-TR" b="1"/>
              <a:t>%50</a:t>
            </a:r>
            <a:endParaRPr lang="en-US" b="1"/>
          </a:p>
        </p:txBody>
      </p:sp>
      <p:sp>
        <p:nvSpPr>
          <p:cNvPr id="26651" name="TextBox 25"/>
          <p:cNvSpPr txBox="1">
            <a:spLocks noChangeArrowheads="1"/>
          </p:cNvSpPr>
          <p:nvPr/>
        </p:nvSpPr>
        <p:spPr bwMode="auto">
          <a:xfrm>
            <a:off x="5781675" y="2492375"/>
            <a:ext cx="3182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tr-TR">
                <a:solidFill>
                  <a:srgbClr val="FF0000"/>
                </a:solidFill>
              </a:rPr>
              <a:t>12 March 1971 Military Coup</a:t>
            </a:r>
            <a:endParaRPr lang="en-US"/>
          </a:p>
        </p:txBody>
      </p:sp>
      <p:sp>
        <p:nvSpPr>
          <p:cNvPr id="40" name="Down Arrow 39"/>
          <p:cNvSpPr/>
          <p:nvPr/>
        </p:nvSpPr>
        <p:spPr>
          <a:xfrm>
            <a:off x="8243888" y="2886075"/>
            <a:ext cx="252412" cy="395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53" name="Title 1"/>
          <p:cNvSpPr txBox="1">
            <a:spLocks/>
          </p:cNvSpPr>
          <p:nvPr/>
        </p:nvSpPr>
        <p:spPr bwMode="auto">
          <a:xfrm>
            <a:off x="5303838" y="4076700"/>
            <a:ext cx="38766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en-US">
                <a:solidFill>
                  <a:srgbClr val="FF0000"/>
                </a:solidFill>
              </a:rPr>
              <a:t>12 September 1980 Military Coup </a:t>
            </a:r>
          </a:p>
        </p:txBody>
      </p:sp>
      <p:sp>
        <p:nvSpPr>
          <p:cNvPr id="43" name="Down Arrow 42"/>
          <p:cNvSpPr/>
          <p:nvPr/>
        </p:nvSpPr>
        <p:spPr>
          <a:xfrm>
            <a:off x="8280400" y="3825875"/>
            <a:ext cx="252413" cy="395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7" grpId="0"/>
      <p:bldP spid="26631" grpId="0"/>
      <p:bldP spid="26632" grpId="0"/>
      <p:bldP spid="26633" grpId="0"/>
      <p:bldP spid="26634" grpId="0"/>
      <p:bldP spid="26635" grpId="0"/>
      <p:bldP spid="26636" grpId="0"/>
      <p:bldP spid="26637" grpId="0"/>
      <p:bldP spid="26638" grpId="0"/>
      <p:bldP spid="3" grpId="0" animBg="1"/>
      <p:bldP spid="29" grpId="0" animBg="1"/>
      <p:bldP spid="32" grpId="0" animBg="1"/>
      <p:bldP spid="14" grpId="0" animBg="1"/>
      <p:bldP spid="35" grpId="0" animBg="1"/>
      <p:bldP spid="16" grpId="0" animBg="1"/>
      <p:bldP spid="36" grpId="0" animBg="1"/>
      <p:bldP spid="37" grpId="0" animBg="1"/>
      <p:bldP spid="17" grpId="0" animBg="1"/>
      <p:bldP spid="38" grpId="0" animBg="1"/>
      <p:bldP spid="26650" grpId="0"/>
      <p:bldP spid="26651" grpId="0"/>
      <p:bldP spid="40" grpId="0" animBg="1"/>
      <p:bldP spid="26653" grpId="0"/>
      <p:bldP spid="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1"/>
          <p:cNvSpPr>
            <a:spLocks noGrp="1"/>
          </p:cNvSpPr>
          <p:nvPr>
            <p:ph idx="1"/>
          </p:nvPr>
        </p:nvSpPr>
        <p:spPr>
          <a:xfrm>
            <a:off x="250825" y="1844675"/>
            <a:ext cx="7058025" cy="431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800" smtClean="0"/>
              <a:t>This </a:t>
            </a:r>
            <a:r>
              <a:rPr lang="tr-TR" sz="1800" smtClean="0"/>
              <a:t>process </a:t>
            </a:r>
            <a:r>
              <a:rPr lang="en-US" sz="1800" smtClean="0"/>
              <a:t>can</a:t>
            </a:r>
            <a:r>
              <a:rPr lang="tr-TR" sz="1800" smtClean="0"/>
              <a:t> best</a:t>
            </a:r>
            <a:r>
              <a:rPr lang="en-US" sz="1800" smtClean="0"/>
              <a:t> be </a:t>
            </a:r>
            <a:r>
              <a:rPr lang="tr-TR" sz="1800" smtClean="0"/>
              <a:t>schematized as follows:</a:t>
            </a:r>
            <a:endParaRPr lang="en-US" sz="18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400" dirty="0" err="1" smtClean="0"/>
              <a:t>Military</a:t>
            </a:r>
            <a:r>
              <a:rPr lang="tr-TR" sz="2400" dirty="0" smtClean="0"/>
              <a:t> </a:t>
            </a:r>
            <a:r>
              <a:rPr lang="tr-TR" sz="2400" dirty="0" err="1" smtClean="0"/>
              <a:t>action</a:t>
            </a:r>
            <a:r>
              <a:rPr lang="tr-TR" sz="2400" dirty="0" smtClean="0"/>
              <a:t> - popular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 </a:t>
            </a:r>
            <a:r>
              <a:rPr lang="tr-TR" sz="2400" dirty="0" err="1" smtClean="0"/>
              <a:t>process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47830-DB37-413E-B56E-DCD03C80465D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027613" y="2439988"/>
            <a:ext cx="1436687" cy="1438275"/>
          </a:xfrm>
          <a:custGeom>
            <a:avLst/>
            <a:gdLst>
              <a:gd name="connsiteX0" fmla="*/ 0 w 1437679"/>
              <a:gd name="connsiteY0" fmla="*/ 0 h 1437679"/>
              <a:gd name="connsiteX1" fmla="*/ 1437679 w 1437679"/>
              <a:gd name="connsiteY1" fmla="*/ 0 h 1437679"/>
              <a:gd name="connsiteX2" fmla="*/ 1437679 w 1437679"/>
              <a:gd name="connsiteY2" fmla="*/ 1437679 h 1437679"/>
              <a:gd name="connsiteX3" fmla="*/ 0 w 1437679"/>
              <a:gd name="connsiteY3" fmla="*/ 1437679 h 1437679"/>
              <a:gd name="connsiteX4" fmla="*/ 0 w 1437679"/>
              <a:gd name="connsiteY4" fmla="*/ 0 h 143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7679" h="1437679">
                <a:moveTo>
                  <a:pt x="0" y="0"/>
                </a:moveTo>
                <a:lnTo>
                  <a:pt x="1437679" y="0"/>
                </a:lnTo>
                <a:lnTo>
                  <a:pt x="1437679" y="1437679"/>
                </a:lnTo>
                <a:lnTo>
                  <a:pt x="0" y="143767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 spcCol="1270" anchor="ctr"/>
          <a:lstStyle/>
          <a:p>
            <a:pPr algn="ctr" defTabSz="6667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sym typeface="Symbol" pitchFamily="18" charset="2"/>
              </a:rPr>
              <a:t>Popular reaction in elections</a:t>
            </a:r>
            <a:endParaRPr lang="tr-TR" dirty="0"/>
          </a:p>
        </p:txBody>
      </p:sp>
      <p:sp>
        <p:nvSpPr>
          <p:cNvPr id="14" name="Circular Arrow 13"/>
          <p:cNvSpPr/>
          <p:nvPr/>
        </p:nvSpPr>
        <p:spPr>
          <a:xfrm>
            <a:off x="2491497" y="2348722"/>
            <a:ext cx="4064317" cy="4064317"/>
          </a:xfrm>
          <a:prstGeom prst="circularArrow">
            <a:avLst>
              <a:gd name="adj1" fmla="val 6898"/>
              <a:gd name="adj2" fmla="val 465012"/>
              <a:gd name="adj3" fmla="val 550847"/>
              <a:gd name="adj4" fmla="val 20584141"/>
              <a:gd name="adj5" fmla="val 8047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Freeform 14"/>
          <p:cNvSpPr/>
          <p:nvPr/>
        </p:nvSpPr>
        <p:spPr>
          <a:xfrm>
            <a:off x="5027613" y="4884738"/>
            <a:ext cx="1776412" cy="1436687"/>
          </a:xfrm>
          <a:custGeom>
            <a:avLst/>
            <a:gdLst>
              <a:gd name="connsiteX0" fmla="*/ 0 w 1437679"/>
              <a:gd name="connsiteY0" fmla="*/ 0 h 1437679"/>
              <a:gd name="connsiteX1" fmla="*/ 1437679 w 1437679"/>
              <a:gd name="connsiteY1" fmla="*/ 0 h 1437679"/>
              <a:gd name="connsiteX2" fmla="*/ 1437679 w 1437679"/>
              <a:gd name="connsiteY2" fmla="*/ 1437679 h 1437679"/>
              <a:gd name="connsiteX3" fmla="*/ 0 w 1437679"/>
              <a:gd name="connsiteY3" fmla="*/ 1437679 h 1437679"/>
              <a:gd name="connsiteX4" fmla="*/ 0 w 1437679"/>
              <a:gd name="connsiteY4" fmla="*/ 0 h 143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7679" h="1437679">
                <a:moveTo>
                  <a:pt x="0" y="0"/>
                </a:moveTo>
                <a:lnTo>
                  <a:pt x="1437679" y="0"/>
                </a:lnTo>
                <a:lnTo>
                  <a:pt x="1437679" y="1437679"/>
                </a:lnTo>
                <a:lnTo>
                  <a:pt x="0" y="143767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 spcCol="1270" anchor="ctr"/>
          <a:lstStyle/>
          <a:p>
            <a:pPr algn="ctr" defTabSz="6667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sym typeface="Symbol" pitchFamily="18" charset="2"/>
              </a:rPr>
              <a:t>More </a:t>
            </a:r>
            <a:r>
              <a:rPr lang="en-US" dirty="0" err="1">
                <a:sym typeface="Symbol" pitchFamily="18" charset="2"/>
              </a:rPr>
              <a:t>Laicist</a:t>
            </a:r>
            <a:r>
              <a:rPr lang="en-US" dirty="0">
                <a:sym typeface="Symbol" pitchFamily="18" charset="2"/>
              </a:rPr>
              <a:t>/</a:t>
            </a:r>
            <a:r>
              <a:rPr lang="en-US" dirty="0" err="1">
                <a:sym typeface="Symbol" pitchFamily="18" charset="2"/>
              </a:rPr>
              <a:t>Kemalist</a:t>
            </a:r>
            <a:r>
              <a:rPr lang="en-US" dirty="0">
                <a:sym typeface="Symbol" pitchFamily="18" charset="2"/>
              </a:rPr>
              <a:t> action</a:t>
            </a:r>
            <a:endParaRPr lang="tr-TR" dirty="0"/>
          </a:p>
        </p:txBody>
      </p:sp>
      <p:sp>
        <p:nvSpPr>
          <p:cNvPr id="16" name="Circular Arrow 15"/>
          <p:cNvSpPr/>
          <p:nvPr/>
        </p:nvSpPr>
        <p:spPr>
          <a:xfrm>
            <a:off x="2491497" y="2348722"/>
            <a:ext cx="4064317" cy="4064317"/>
          </a:xfrm>
          <a:prstGeom prst="circularArrow">
            <a:avLst>
              <a:gd name="adj1" fmla="val 6898"/>
              <a:gd name="adj2" fmla="val 465012"/>
              <a:gd name="adj3" fmla="val 5950847"/>
              <a:gd name="adj4" fmla="val 4384141"/>
              <a:gd name="adj5" fmla="val 8047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Freeform 16"/>
          <p:cNvSpPr/>
          <p:nvPr/>
        </p:nvSpPr>
        <p:spPr>
          <a:xfrm>
            <a:off x="2582863" y="4884738"/>
            <a:ext cx="1436687" cy="1436687"/>
          </a:xfrm>
          <a:custGeom>
            <a:avLst/>
            <a:gdLst>
              <a:gd name="connsiteX0" fmla="*/ 0 w 1437679"/>
              <a:gd name="connsiteY0" fmla="*/ 0 h 1437679"/>
              <a:gd name="connsiteX1" fmla="*/ 1437679 w 1437679"/>
              <a:gd name="connsiteY1" fmla="*/ 0 h 1437679"/>
              <a:gd name="connsiteX2" fmla="*/ 1437679 w 1437679"/>
              <a:gd name="connsiteY2" fmla="*/ 1437679 h 1437679"/>
              <a:gd name="connsiteX3" fmla="*/ 0 w 1437679"/>
              <a:gd name="connsiteY3" fmla="*/ 1437679 h 1437679"/>
              <a:gd name="connsiteX4" fmla="*/ 0 w 1437679"/>
              <a:gd name="connsiteY4" fmla="*/ 0 h 143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7679" h="1437679">
                <a:moveTo>
                  <a:pt x="0" y="0"/>
                </a:moveTo>
                <a:lnTo>
                  <a:pt x="1437679" y="0"/>
                </a:lnTo>
                <a:lnTo>
                  <a:pt x="1437679" y="1437679"/>
                </a:lnTo>
                <a:lnTo>
                  <a:pt x="0" y="143767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 spcCol="1270" anchor="ctr"/>
          <a:lstStyle/>
          <a:p>
            <a:pPr algn="ctr" defTabSz="6667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sym typeface="Symbol" pitchFamily="18" charset="2"/>
              </a:rPr>
              <a:t>Stronger popular reaction in elections</a:t>
            </a:r>
            <a:endParaRPr lang="tr-TR" dirty="0"/>
          </a:p>
        </p:txBody>
      </p:sp>
      <p:sp>
        <p:nvSpPr>
          <p:cNvPr id="18" name="Circular Arrow 17"/>
          <p:cNvSpPr/>
          <p:nvPr/>
        </p:nvSpPr>
        <p:spPr>
          <a:xfrm>
            <a:off x="2491497" y="2348722"/>
            <a:ext cx="4064317" cy="4064317"/>
          </a:xfrm>
          <a:prstGeom prst="circularArrow">
            <a:avLst>
              <a:gd name="adj1" fmla="val 6898"/>
              <a:gd name="adj2" fmla="val 465012"/>
              <a:gd name="adj3" fmla="val 11350847"/>
              <a:gd name="adj4" fmla="val 9784141"/>
              <a:gd name="adj5" fmla="val 8047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Freeform 18"/>
          <p:cNvSpPr/>
          <p:nvPr/>
        </p:nvSpPr>
        <p:spPr>
          <a:xfrm>
            <a:off x="2411413" y="2439988"/>
            <a:ext cx="1608137" cy="1438275"/>
          </a:xfrm>
          <a:custGeom>
            <a:avLst/>
            <a:gdLst>
              <a:gd name="connsiteX0" fmla="*/ 0 w 1437679"/>
              <a:gd name="connsiteY0" fmla="*/ 0 h 1437679"/>
              <a:gd name="connsiteX1" fmla="*/ 1437679 w 1437679"/>
              <a:gd name="connsiteY1" fmla="*/ 0 h 1437679"/>
              <a:gd name="connsiteX2" fmla="*/ 1437679 w 1437679"/>
              <a:gd name="connsiteY2" fmla="*/ 1437679 h 1437679"/>
              <a:gd name="connsiteX3" fmla="*/ 0 w 1437679"/>
              <a:gd name="connsiteY3" fmla="*/ 1437679 h 1437679"/>
              <a:gd name="connsiteX4" fmla="*/ 0 w 1437679"/>
              <a:gd name="connsiteY4" fmla="*/ 0 h 143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7679" h="1437679">
                <a:moveTo>
                  <a:pt x="0" y="0"/>
                </a:moveTo>
                <a:lnTo>
                  <a:pt x="1437679" y="0"/>
                </a:lnTo>
                <a:lnTo>
                  <a:pt x="1437679" y="1437679"/>
                </a:lnTo>
                <a:lnTo>
                  <a:pt x="0" y="143767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 spcCol="1270" anchor="ctr"/>
          <a:lstStyle/>
          <a:p>
            <a:pPr algn="ctr" defTabSz="6667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 err="1"/>
              <a:t>Laicist</a:t>
            </a:r>
            <a:r>
              <a:rPr lang="en-US" dirty="0"/>
              <a:t>/</a:t>
            </a:r>
            <a:r>
              <a:rPr lang="en-US" dirty="0" err="1"/>
              <a:t>Kemalist</a:t>
            </a:r>
            <a:r>
              <a:rPr lang="en-US" dirty="0"/>
              <a:t> action</a:t>
            </a:r>
            <a:endParaRPr lang="tr-TR" dirty="0"/>
          </a:p>
        </p:txBody>
      </p:sp>
      <p:sp>
        <p:nvSpPr>
          <p:cNvPr id="20" name="Circular Arrow 19"/>
          <p:cNvSpPr/>
          <p:nvPr/>
        </p:nvSpPr>
        <p:spPr>
          <a:xfrm>
            <a:off x="2491497" y="2348722"/>
            <a:ext cx="4064317" cy="4064317"/>
          </a:xfrm>
          <a:prstGeom prst="circularArrow">
            <a:avLst>
              <a:gd name="adj1" fmla="val 6898"/>
              <a:gd name="adj2" fmla="val 465012"/>
              <a:gd name="adj3" fmla="val 16750847"/>
              <a:gd name="adj4" fmla="val 15184141"/>
              <a:gd name="adj5" fmla="val 8047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899025"/>
          </a:xfrm>
        </p:spPr>
        <p:txBody>
          <a:bodyPr>
            <a:normAutofit/>
          </a:bodyPr>
          <a:lstStyle/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"/>
              <a:defRPr/>
            </a:pPr>
            <a:endParaRPr lang="tr-TR" sz="1600" dirty="0" smtClean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"/>
              <a:defRPr/>
            </a:pPr>
            <a:endParaRPr lang="tr-TR" sz="1600" dirty="0" smtClean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"/>
              <a:defRPr/>
            </a:pPr>
            <a:endParaRPr lang="tr-TR" sz="1600" dirty="0" smtClean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"/>
              <a:defRPr/>
            </a:pPr>
            <a:endParaRPr lang="tr-TR" sz="1600" dirty="0" smtClean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"/>
              <a:defRPr/>
            </a:pPr>
            <a:endParaRPr lang="tr-TR" sz="1600" dirty="0" smtClean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"/>
              <a:defRPr/>
            </a:pPr>
            <a:endParaRPr lang="tr-TR" sz="1600" dirty="0" smtClean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"/>
              <a:defRPr/>
            </a:pPr>
            <a:endParaRPr lang="tr-TR" sz="1600" dirty="0" smtClean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"/>
              <a:defRPr/>
            </a:pPr>
            <a:endParaRPr lang="tr-TR" sz="1600" dirty="0" smtClean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"/>
              <a:defRPr/>
            </a:pPr>
            <a:endParaRPr lang="tr-TR" sz="1600" dirty="0" smtClean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"/>
              <a:defRPr/>
            </a:pPr>
            <a:endParaRPr lang="tr-TR" sz="1600" dirty="0" smtClean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"/>
              <a:defRPr/>
            </a:pPr>
            <a:endParaRPr lang="tr-TR" sz="1600" dirty="0" smtClean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"/>
              <a:defRPr/>
            </a:pPr>
            <a:endParaRPr lang="tr-TR" sz="1600" dirty="0" smtClean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"/>
              <a:defRPr/>
            </a:pPr>
            <a:endParaRPr lang="en-US" sz="16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tr-TR" sz="22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200" dirty="0" smtClean="0"/>
              <a:t>Because: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200" dirty="0" smtClean="0"/>
              <a:t>- </a:t>
            </a:r>
            <a:r>
              <a:rPr lang="en-US" sz="2200" dirty="0" smtClean="0"/>
              <a:t>One can do “revolution from above” only once…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200" dirty="0" smtClean="0"/>
              <a:t>- </a:t>
            </a:r>
            <a:r>
              <a:rPr lang="en-US" sz="2200" dirty="0" smtClean="0"/>
              <a:t>And one has no choice but </a:t>
            </a:r>
            <a:r>
              <a:rPr lang="tr-TR" sz="2200" dirty="0" err="1" smtClean="0"/>
              <a:t>to</a:t>
            </a:r>
            <a:r>
              <a:rPr lang="tr-TR" sz="2200" dirty="0" smtClean="0"/>
              <a:t> </a:t>
            </a:r>
            <a:r>
              <a:rPr lang="en-US" sz="2200" dirty="0" smtClean="0"/>
              <a:t>leave the rest to internal dynamics already triggered</a:t>
            </a:r>
            <a:r>
              <a:rPr lang="tr-TR" sz="2200" dirty="0" smtClean="0"/>
              <a:t> </a:t>
            </a:r>
            <a:r>
              <a:rPr lang="tr-TR" sz="2200" dirty="0" err="1" smtClean="0"/>
              <a:t>by</a:t>
            </a:r>
            <a:r>
              <a:rPr lang="tr-TR" sz="2200" dirty="0" smtClean="0"/>
              <a:t> </a:t>
            </a:r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dirty="0" err="1" smtClean="0"/>
              <a:t>Revolution</a:t>
            </a:r>
            <a:r>
              <a:rPr lang="tr-TR" sz="2200" dirty="0" smtClean="0"/>
              <a:t> </a:t>
            </a:r>
            <a:r>
              <a:rPr lang="tr-TR" sz="2200" dirty="0" err="1" smtClean="0"/>
              <a:t>from</a:t>
            </a:r>
            <a:r>
              <a:rPr lang="tr-TR" sz="2200" dirty="0" smtClean="0"/>
              <a:t> </a:t>
            </a:r>
            <a:r>
              <a:rPr lang="tr-TR" sz="2200" dirty="0" err="1" smtClean="0"/>
              <a:t>Above</a:t>
            </a:r>
            <a:endParaRPr lang="en-US" sz="2200" b="1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400" dirty="0" err="1" smtClean="0"/>
              <a:t>Jacobine</a:t>
            </a:r>
            <a:r>
              <a:rPr lang="tr-TR" sz="2400" dirty="0" smtClean="0"/>
              <a:t> </a:t>
            </a:r>
            <a:r>
              <a:rPr lang="tr-TR" sz="2400" dirty="0" err="1" smtClean="0"/>
              <a:t>action</a:t>
            </a:r>
            <a:r>
              <a:rPr lang="tr-TR" sz="2400" dirty="0" smtClean="0"/>
              <a:t> </a:t>
            </a:r>
            <a:r>
              <a:rPr lang="tr-TR" sz="2400" dirty="0" err="1" smtClean="0"/>
              <a:t>weaker</a:t>
            </a:r>
            <a:r>
              <a:rPr lang="tr-TR" sz="2400" dirty="0" smtClean="0"/>
              <a:t> </a:t>
            </a:r>
            <a:r>
              <a:rPr lang="tr-TR" sz="2400" dirty="0" err="1" smtClean="0"/>
              <a:t>every</a:t>
            </a:r>
            <a:r>
              <a:rPr lang="tr-TR" sz="2400" dirty="0" smtClean="0"/>
              <a:t> time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D72EF-549D-4696-8A4A-906A2657E98B}" type="slidenum">
              <a:rPr lang="en-US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971600" y="1916832"/>
          <a:ext cx="8172400" cy="30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54868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400" dirty="0" err="1" smtClean="0"/>
              <a:t>Prologue</a:t>
            </a:r>
            <a:r>
              <a:rPr lang="tr-TR" sz="2400" dirty="0" smtClean="0"/>
              <a:t>: </a:t>
            </a:r>
            <a:r>
              <a:rPr lang="tr-TR" sz="2400" dirty="0" err="1" smtClean="0"/>
              <a:t>one</a:t>
            </a:r>
            <a:r>
              <a:rPr lang="tr-TR" sz="2400" dirty="0" smtClean="0"/>
              <a:t> </a:t>
            </a:r>
            <a:r>
              <a:rPr lang="tr-TR" sz="2400" dirty="0" err="1" smtClean="0"/>
              <a:t>question</a:t>
            </a:r>
            <a:r>
              <a:rPr lang="tr-TR" sz="2400" dirty="0" smtClean="0"/>
              <a:t>, </a:t>
            </a:r>
            <a:r>
              <a:rPr lang="tr-TR" sz="2400" dirty="0" err="1" smtClean="0"/>
              <a:t>one</a:t>
            </a:r>
            <a:r>
              <a:rPr lang="tr-TR" sz="2400" dirty="0" smtClean="0"/>
              <a:t> </a:t>
            </a:r>
            <a:r>
              <a:rPr lang="tr-TR" sz="2400" dirty="0" err="1" smtClean="0"/>
              <a:t>answer</a:t>
            </a:r>
            <a:endParaRPr lang="en-GB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5472113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Are we heading straight to an “Islamist” tutelage replacing </a:t>
            </a:r>
            <a:r>
              <a:rPr lang="en-US" sz="2000" dirty="0" err="1" smtClean="0"/>
              <a:t>Kemalist</a:t>
            </a:r>
            <a:r>
              <a:rPr lang="en-US" sz="2000" dirty="0" smtClean="0"/>
              <a:t>            Military + Judiciary tutelage? Already alcohol, the best litmus test for Islamic tolerance,  has disappeared from AKP-led municipal restaurants and from State ceremonies. Anti-AKP journalists and demonstrating students are detained</a:t>
            </a:r>
            <a:r>
              <a:rPr lang="tr-TR" sz="2000" dirty="0" smtClean="0"/>
              <a:t> </a:t>
            </a:r>
            <a:r>
              <a:rPr lang="tr-TR" sz="2000" dirty="0" err="1" smtClean="0"/>
              <a:t>frequently</a:t>
            </a:r>
            <a:r>
              <a:rPr lang="en-US" sz="2000" smtClean="0"/>
              <a:t>. </a:t>
            </a:r>
            <a:r>
              <a:rPr lang="tr-TR" sz="2000" smtClean="0"/>
              <a:t>Internet </a:t>
            </a:r>
            <a:r>
              <a:rPr lang="tr-TR" sz="2000" dirty="0" smtClean="0"/>
              <a:t>is </a:t>
            </a:r>
            <a:r>
              <a:rPr lang="tr-TR" sz="2000" dirty="0" err="1" smtClean="0"/>
              <a:t>filtered</a:t>
            </a:r>
            <a:r>
              <a:rPr lang="tr-TR" sz="2000" dirty="0" smtClean="0"/>
              <a:t>. </a:t>
            </a:r>
            <a:r>
              <a:rPr lang="en-US" sz="2000" dirty="0" err="1" smtClean="0"/>
              <a:t>Erdoğan</a:t>
            </a:r>
            <a:r>
              <a:rPr lang="en-US" sz="2000" dirty="0" smtClean="0"/>
              <a:t> has just said that </a:t>
            </a:r>
            <a:r>
              <a:rPr lang="en-US" sz="2000" dirty="0" err="1" smtClean="0"/>
              <a:t>Öcalan</a:t>
            </a:r>
            <a:r>
              <a:rPr lang="en-US" sz="2000" dirty="0" smtClean="0"/>
              <a:t> should have been hanged  </a:t>
            </a:r>
          </a:p>
          <a:p>
            <a:pPr eaLnBrk="1" hangingPunct="1">
              <a:defRPr/>
            </a:pPr>
            <a:r>
              <a:rPr lang="en-US" sz="2000" dirty="0" smtClean="0"/>
              <a:t>No, because this is what </a:t>
            </a:r>
            <a:r>
              <a:rPr lang="en-US" sz="2000" dirty="0" err="1" smtClean="0"/>
              <a:t>Kemalism</a:t>
            </a:r>
            <a:r>
              <a:rPr lang="en-US" sz="2000" dirty="0" smtClean="0"/>
              <a:t> has taught to them, and we cannot expect them to change overnight. A generational change is needed</a:t>
            </a:r>
          </a:p>
          <a:p>
            <a:pPr eaLnBrk="1" hangingPunct="1">
              <a:defRPr/>
            </a:pPr>
            <a:r>
              <a:rPr lang="en-US" sz="2000" dirty="0" smtClean="0"/>
              <a:t>On the other hand, the ex-Islamist AKP, in the absence of a meaningful opposition party, must be very closely checked by Civil Society until they become «Muslim-Democrats». Because these </a:t>
            </a:r>
            <a:r>
              <a:rPr lang="tr-TR" sz="2000" dirty="0" err="1" smtClean="0"/>
              <a:t>ex-Islamists</a:t>
            </a:r>
            <a:r>
              <a:rPr lang="tr-TR" sz="2000" dirty="0" smtClean="0"/>
              <a:t> </a:t>
            </a:r>
            <a:r>
              <a:rPr lang="en-US" sz="2000" dirty="0" smtClean="0"/>
              <a:t>are far from being intrinsically democratic:</a:t>
            </a:r>
          </a:p>
          <a:p>
            <a:pPr lvl="1" eaLnBrk="1" hangingPunct="1">
              <a:defRPr/>
            </a:pPr>
            <a:r>
              <a:rPr lang="en-US" sz="1800" dirty="0" smtClean="0"/>
              <a:t>Territorially, they come from small towns, strongholds of conservatism all around the World,</a:t>
            </a:r>
          </a:p>
          <a:p>
            <a:pPr lvl="1" eaLnBrk="1" hangingPunct="1">
              <a:defRPr/>
            </a:pPr>
            <a:r>
              <a:rPr lang="en-US" sz="1800" dirty="0" smtClean="0"/>
              <a:t>Ideologically, they are imbued with religion, and religion is hardly debatable,</a:t>
            </a:r>
          </a:p>
          <a:p>
            <a:pPr lvl="1" eaLnBrk="1" hangingPunct="1">
              <a:defRPr/>
            </a:pPr>
            <a:r>
              <a:rPr lang="en-US" sz="1800" dirty="0" smtClean="0"/>
              <a:t>Professionally, they come from (also hardly debatable) engineering sciences</a:t>
            </a:r>
            <a:r>
              <a:rPr lang="tr-TR" sz="1800" dirty="0" smtClean="0"/>
              <a:t>,</a:t>
            </a:r>
            <a:r>
              <a:rPr lang="en-US" sz="1800" dirty="0" smtClean="0"/>
              <a:t> in contradistinction with social sciences that are by nature open to discussion</a:t>
            </a:r>
            <a:r>
              <a:rPr lang="tr-TR" sz="1800" dirty="0" smtClean="0"/>
              <a:t> </a:t>
            </a:r>
            <a:r>
              <a:rPr lang="en-US" sz="1800" dirty="0" smtClean="0"/>
              <a:t>and </a:t>
            </a:r>
            <a:r>
              <a:rPr lang="en-US" sz="1800" dirty="0" err="1" smtClean="0"/>
              <a:t>scepticism</a:t>
            </a:r>
            <a:r>
              <a:rPr lang="en-US" sz="1800" dirty="0" smtClean="0"/>
              <a:t> .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FBF65-6BE8-4CA2-A2E1-75E50EBFC8D3}" type="slidenum">
              <a:rPr lang="en-GB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56896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200" u="sng" dirty="0" err="1" smtClean="0"/>
              <a:t>Kemalism</a:t>
            </a:r>
            <a:r>
              <a:rPr lang="en-US" sz="2200" dirty="0" smtClean="0"/>
              <a:t>: A modernist movement of the 1920s and 30s, the main philosophy of which is to adopt the «</a:t>
            </a:r>
            <a:r>
              <a:rPr lang="en-US" sz="2200" b="1" dirty="0" smtClean="0"/>
              <a:t>Co</a:t>
            </a:r>
            <a:r>
              <a:rPr lang="tr-TR" sz="2200" b="1" dirty="0" smtClean="0"/>
              <a:t>n</a:t>
            </a:r>
            <a:r>
              <a:rPr lang="en-US" sz="2200" b="1" dirty="0" smtClean="0"/>
              <a:t>temporary </a:t>
            </a:r>
            <a:r>
              <a:rPr lang="tr-TR" sz="2200" b="1" dirty="0" err="1" smtClean="0"/>
              <a:t>Civilization</a:t>
            </a:r>
            <a:r>
              <a:rPr lang="en-US" sz="2200" dirty="0" smtClean="0"/>
              <a:t>». Its partisans, mainly represented by CHP today, still uphold a </a:t>
            </a:r>
            <a:r>
              <a:rPr lang="en-US" sz="2200" dirty="0" err="1" smtClean="0"/>
              <a:t>Jacobinist</a:t>
            </a:r>
            <a:r>
              <a:rPr lang="en-US" sz="2200" dirty="0" smtClean="0"/>
              <a:t> Nation-state. (The n</a:t>
            </a:r>
            <a:r>
              <a:rPr lang="tr-TR" sz="2200" dirty="0" smtClean="0"/>
              <a:t>a</a:t>
            </a:r>
            <a:r>
              <a:rPr lang="en-US" sz="2200" dirty="0" smtClean="0"/>
              <a:t>scent liberal movement in CHP </a:t>
            </a:r>
            <a:r>
              <a:rPr lang="tr-TR" sz="2200" dirty="0" smtClean="0"/>
              <a:t>is </a:t>
            </a:r>
            <a:r>
              <a:rPr lang="en-US" sz="2200" dirty="0" smtClean="0"/>
              <a:t>not taken into consideration in this presentation)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200" u="sng" dirty="0" smtClean="0"/>
              <a:t>Nation-state</a:t>
            </a:r>
            <a:r>
              <a:rPr lang="en-US" sz="2200" dirty="0" smtClean="0"/>
              <a:t>: A type of State </a:t>
            </a:r>
            <a:r>
              <a:rPr lang="tr-TR" sz="2200" dirty="0" err="1" smtClean="0"/>
              <a:t>which</a:t>
            </a:r>
            <a:r>
              <a:rPr lang="tr-TR" sz="2200" dirty="0" smtClean="0"/>
              <a:t> </a:t>
            </a:r>
            <a:r>
              <a:rPr lang="en-US" sz="2200" dirty="0" smtClean="0"/>
              <a:t>wants its nation to be an ethnic and religious </a:t>
            </a:r>
            <a:r>
              <a:rPr lang="tr-TR" sz="2200" dirty="0" err="1" smtClean="0"/>
              <a:t>monoblock</a:t>
            </a:r>
            <a:r>
              <a:rPr lang="en-US" sz="2200" dirty="0" smtClean="0"/>
              <a:t>, and uses assimilation and/or ethno-religious cleansing to achieve this aim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200" u="sng" dirty="0" smtClean="0"/>
              <a:t>Revolution</a:t>
            </a:r>
            <a:r>
              <a:rPr lang="en-US" sz="2200" b="1" u="sng" dirty="0" smtClean="0"/>
              <a:t> </a:t>
            </a:r>
            <a:r>
              <a:rPr lang="en-US" sz="2200" u="sng" dirty="0" smtClean="0"/>
              <a:t>From Above</a:t>
            </a:r>
            <a:r>
              <a:rPr lang="en-US" sz="2200" dirty="0" smtClean="0"/>
              <a:t>: This is a short-cut. A top-down reform movement of Westernized petty-bourgeois elites who aim at making deep-reaching changes in society by changing the superstructure (the laws) of the country. In other words, they trigger «lazy» internal dynamics and «reboot» the system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200" u="sng" dirty="0" smtClean="0"/>
              <a:t>Islamist party</a:t>
            </a:r>
            <a:r>
              <a:rPr lang="en-US" sz="2200" dirty="0" smtClean="0"/>
              <a:t>:  </a:t>
            </a:r>
            <a:r>
              <a:rPr lang="tr-TR" sz="2200" dirty="0" smtClean="0"/>
              <a:t>Is b</a:t>
            </a:r>
            <a:r>
              <a:rPr lang="en-US" sz="2200" dirty="0" err="1" smtClean="0"/>
              <a:t>ased</a:t>
            </a:r>
            <a:r>
              <a:rPr lang="en-US" sz="2200" dirty="0" smtClean="0"/>
              <a:t> on the idea that the source of sovereignty is not Nation, but God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200" u="sng" dirty="0" smtClean="0"/>
              <a:t>Laic, laicism, </a:t>
            </a:r>
            <a:r>
              <a:rPr lang="en-US" sz="2200" u="sng" dirty="0" err="1" smtClean="0"/>
              <a:t>laicist</a:t>
            </a:r>
            <a:r>
              <a:rPr lang="en-US" sz="2200" dirty="0" smtClean="0"/>
              <a:t>: a </a:t>
            </a:r>
            <a:r>
              <a:rPr lang="en-US" sz="2200" b="1" dirty="0" smtClean="0"/>
              <a:t>State</a:t>
            </a:r>
            <a:r>
              <a:rPr lang="en-US" sz="2200" dirty="0" smtClean="0"/>
              <a:t> policy that dominates religion to create a secular medium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200" u="sng" dirty="0" smtClean="0"/>
              <a:t>Secular</a:t>
            </a:r>
            <a:r>
              <a:rPr lang="en-US" sz="2200" dirty="0" smtClean="0"/>
              <a:t>: An attribute of the </a:t>
            </a:r>
            <a:r>
              <a:rPr lang="en-US" sz="2200" b="1" dirty="0" smtClean="0"/>
              <a:t>Nation</a:t>
            </a:r>
            <a:r>
              <a:rPr lang="en-US" sz="2200" dirty="0" smtClean="0"/>
              <a:t>, meaning that the source of sovereignty is temporal, instead of spiritual (God)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200" u="sng" dirty="0" smtClean="0"/>
              <a:t>Identity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sz="1900" dirty="0" smtClean="0"/>
              <a:t>Infra identity: One’s ethnic/religious group identity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sz="1900" dirty="0" smtClean="0"/>
              <a:t>Supra identity: Identity imposed by the State upon the individual in a view to achieve cohesion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endParaRPr lang="tr-TR" sz="2000" dirty="0" smtClean="0"/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en-US" sz="2400" b="1" dirty="0" smtClean="0"/>
              <a:t>Terminology</a:t>
            </a:r>
            <a:r>
              <a:rPr lang="en-US" sz="2400" dirty="0"/>
              <a:t>:</a:t>
            </a:r>
            <a:br>
              <a:rPr lang="en-US" sz="2400" dirty="0"/>
            </a:br>
            <a:endParaRPr lang="tr-T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4F4A51-6D60-4736-B80F-920BFC68DD55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7384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tr-TR" sz="2400" dirty="0" smtClean="0"/>
              <a:t>An </a:t>
            </a:r>
            <a:r>
              <a:rPr lang="tr-TR" sz="2400" dirty="0" err="1" smtClean="0"/>
              <a:t>overall</a:t>
            </a:r>
            <a:r>
              <a:rPr lang="tr-TR" sz="2400" dirty="0" smtClean="0"/>
              <a:t> </a:t>
            </a:r>
            <a:r>
              <a:rPr lang="tr-TR" sz="2400" dirty="0" err="1" smtClean="0"/>
              <a:t>view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REFORM PROCESS IN TURKEY </a:t>
            </a:r>
            <a:endParaRPr lang="tr-TR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7950" y="1335088"/>
          <a:ext cx="8902699" cy="5230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182"/>
                <a:gridCol w="2171839"/>
                <a:gridCol w="2171839"/>
                <a:gridCol w="2171839"/>
              </a:tblGrid>
              <a:tr h="951190"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91446" marR="91446" marT="45728" marB="45728"/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91446" marR="91446" marT="45728" marB="45728"/>
                </a:tc>
                <a:tc>
                  <a:txBody>
                    <a:bodyPr/>
                    <a:lstStyle/>
                    <a:p>
                      <a:endParaRPr lang="tr-TR" sz="1800"/>
                    </a:p>
                  </a:txBody>
                  <a:tcPr marL="91446" marR="91446" marT="45728" marB="45728"/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91446" marR="91446" marT="45728" marB="45728"/>
                </a:tc>
              </a:tr>
              <a:tr h="1188555"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91446" marR="91446" marT="45728" marB="457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dirty="0" smtClean="0"/>
                    </a:p>
                    <a:p>
                      <a:endParaRPr lang="tr-TR" sz="1800" dirty="0"/>
                    </a:p>
                  </a:txBody>
                  <a:tcPr marL="91446" marR="91446" marT="45728" marB="45728"/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91446" marR="91446" marT="45728" marB="45728"/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91446" marR="91446" marT="45728" marB="45728"/>
                </a:tc>
              </a:tr>
              <a:tr h="951190">
                <a:tc>
                  <a:txBody>
                    <a:bodyPr/>
                    <a:lstStyle/>
                    <a:p>
                      <a:endParaRPr lang="tr-TR" sz="1800"/>
                    </a:p>
                  </a:txBody>
                  <a:tcPr marL="91446" marR="91446" marT="45728" marB="457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endParaRPr lang="tr-TR" sz="1800" dirty="0"/>
                    </a:p>
                  </a:txBody>
                  <a:tcPr marL="91446" marR="91446" marT="45728" marB="45728"/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91446" marR="91446" marT="45728" marB="45728"/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91446" marR="91446" marT="45728" marB="45728"/>
                </a:tc>
              </a:tr>
              <a:tr h="1188689">
                <a:tc>
                  <a:txBody>
                    <a:bodyPr/>
                    <a:lstStyle/>
                    <a:p>
                      <a:endParaRPr lang="tr-TR" sz="1800"/>
                    </a:p>
                  </a:txBody>
                  <a:tcPr marL="91446" marR="91446" marT="45728" marB="457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dirty="0" smtClean="0"/>
                    </a:p>
                    <a:p>
                      <a:endParaRPr lang="tr-TR" sz="1800" dirty="0"/>
                    </a:p>
                  </a:txBody>
                  <a:tcPr marL="91446" marR="91446" marT="45728" marB="45728"/>
                </a:tc>
                <a:tc>
                  <a:txBody>
                    <a:bodyPr/>
                    <a:lstStyle/>
                    <a:p>
                      <a:endParaRPr lang="tr-TR" sz="1800"/>
                    </a:p>
                  </a:txBody>
                  <a:tcPr marL="91446" marR="91446" marT="45728" marB="45728"/>
                </a:tc>
                <a:tc>
                  <a:txBody>
                    <a:bodyPr/>
                    <a:lstStyle/>
                    <a:p>
                      <a:endParaRPr lang="tr-TR" sz="1800"/>
                    </a:p>
                  </a:txBody>
                  <a:tcPr marL="91446" marR="91446" marT="45728" marB="45728"/>
                </a:tc>
              </a:tr>
              <a:tr h="951190">
                <a:tc>
                  <a:txBody>
                    <a:bodyPr/>
                    <a:lstStyle/>
                    <a:p>
                      <a:endParaRPr lang="tr-TR" sz="1800"/>
                    </a:p>
                  </a:txBody>
                  <a:tcPr marL="91446" marR="91446" marT="45728" marB="457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dirty="0" smtClean="0"/>
                    </a:p>
                    <a:p>
                      <a:endParaRPr lang="tr-TR" sz="1800" dirty="0"/>
                    </a:p>
                  </a:txBody>
                  <a:tcPr marL="91446" marR="91446" marT="45728" marB="45728"/>
                </a:tc>
                <a:tc>
                  <a:txBody>
                    <a:bodyPr/>
                    <a:lstStyle/>
                    <a:p>
                      <a:endParaRPr lang="tr-TR" sz="1800"/>
                    </a:p>
                  </a:txBody>
                  <a:tcPr marL="91446" marR="91446" marT="45728" marB="45728"/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91446" marR="91446" marT="45728" marB="45728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45463" y="5951538"/>
            <a:ext cx="758825" cy="247650"/>
          </a:xfrm>
        </p:spPr>
        <p:txBody>
          <a:bodyPr/>
          <a:lstStyle/>
          <a:p>
            <a:pPr>
              <a:defRPr/>
            </a:pPr>
            <a:fld id="{5EC883D4-81AE-492F-BEBC-083CC1690BB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9732" name="TextBox 5"/>
          <p:cNvSpPr txBox="1">
            <a:spLocks noChangeArrowheads="1"/>
          </p:cNvSpPr>
          <p:nvPr/>
        </p:nvSpPr>
        <p:spPr bwMode="auto">
          <a:xfrm>
            <a:off x="2543175" y="1619250"/>
            <a:ext cx="21605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Ottoman Empire</a:t>
            </a:r>
          </a:p>
        </p:txBody>
      </p:sp>
      <p:sp>
        <p:nvSpPr>
          <p:cNvPr id="29733" name="TextBox 6"/>
          <p:cNvSpPr txBox="1">
            <a:spLocks noChangeArrowheads="1"/>
          </p:cNvSpPr>
          <p:nvPr/>
        </p:nvSpPr>
        <p:spPr bwMode="auto">
          <a:xfrm>
            <a:off x="4703763" y="1268413"/>
            <a:ext cx="2160587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>
                <a:solidFill>
                  <a:srgbClr val="0000FF"/>
                </a:solidFill>
              </a:rPr>
              <a:t>Turkish Republic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>
                <a:solidFill>
                  <a:srgbClr val="0000FF"/>
                </a:solidFill>
              </a:rPr>
              <a:t>1st  Wave of Mod.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>
                <a:solidFill>
                  <a:srgbClr val="0000FF"/>
                </a:solidFill>
              </a:rPr>
              <a:t>(1920s et 30s)</a:t>
            </a:r>
          </a:p>
        </p:txBody>
      </p:sp>
      <p:sp>
        <p:nvSpPr>
          <p:cNvPr id="29734" name="TextBox 7"/>
          <p:cNvSpPr txBox="1">
            <a:spLocks noChangeArrowheads="1"/>
          </p:cNvSpPr>
          <p:nvPr/>
        </p:nvSpPr>
        <p:spPr bwMode="auto">
          <a:xfrm>
            <a:off x="6864350" y="1268413"/>
            <a:ext cx="2195513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>
                <a:solidFill>
                  <a:srgbClr val="0000FF"/>
                </a:solidFill>
              </a:rPr>
              <a:t>Turkish Republic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>
                <a:solidFill>
                  <a:srgbClr val="0000FF"/>
                </a:solidFill>
              </a:rPr>
              <a:t> 2nd Wave of Mod. 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>
                <a:solidFill>
                  <a:srgbClr val="0000FF"/>
                </a:solidFill>
              </a:rPr>
              <a:t>(2001-2004…)</a:t>
            </a:r>
          </a:p>
        </p:txBody>
      </p:sp>
      <p:sp>
        <p:nvSpPr>
          <p:cNvPr id="29735" name="TextBox 8"/>
          <p:cNvSpPr txBox="1">
            <a:spLocks noChangeArrowheads="1"/>
          </p:cNvSpPr>
          <p:nvPr/>
        </p:nvSpPr>
        <p:spPr bwMode="auto">
          <a:xfrm>
            <a:off x="185738" y="2698750"/>
            <a:ext cx="2160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tr-TR" b="1"/>
              <a:t>STATE</a:t>
            </a:r>
          </a:p>
        </p:txBody>
      </p:sp>
      <p:sp>
        <p:nvSpPr>
          <p:cNvPr id="29736" name="TextBox 9"/>
          <p:cNvSpPr txBox="1">
            <a:spLocks noChangeArrowheads="1"/>
          </p:cNvSpPr>
          <p:nvPr/>
        </p:nvSpPr>
        <p:spPr bwMode="auto">
          <a:xfrm>
            <a:off x="185738" y="3362325"/>
            <a:ext cx="21605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tr-TR" b="1"/>
          </a:p>
          <a:p>
            <a:pPr algn="ctr" eaLnBrk="1" hangingPunct="1">
              <a:spcBef>
                <a:spcPct val="20000"/>
              </a:spcBef>
            </a:pPr>
            <a:r>
              <a:rPr lang="tr-TR" b="1"/>
              <a:t>SOCIETY</a:t>
            </a:r>
          </a:p>
        </p:txBody>
      </p:sp>
      <p:sp>
        <p:nvSpPr>
          <p:cNvPr id="29737" name="TextBox 10"/>
          <p:cNvSpPr txBox="1">
            <a:spLocks noChangeArrowheads="1"/>
          </p:cNvSpPr>
          <p:nvPr/>
        </p:nvSpPr>
        <p:spPr bwMode="auto">
          <a:xfrm>
            <a:off x="185738" y="4454525"/>
            <a:ext cx="2160587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tr-TR" b="1"/>
          </a:p>
          <a:p>
            <a:pPr algn="ctr" eaLnBrk="1" hangingPunct="1">
              <a:spcBef>
                <a:spcPct val="20000"/>
              </a:spcBef>
            </a:pPr>
            <a:r>
              <a:rPr lang="tr-TR" b="1"/>
              <a:t>PEOPLE</a:t>
            </a:r>
          </a:p>
        </p:txBody>
      </p:sp>
      <p:sp>
        <p:nvSpPr>
          <p:cNvPr id="29738" name="TextBox 11"/>
          <p:cNvSpPr txBox="1">
            <a:spLocks noChangeArrowheads="1"/>
          </p:cNvSpPr>
          <p:nvPr/>
        </p:nvSpPr>
        <p:spPr bwMode="auto">
          <a:xfrm>
            <a:off x="185738" y="5535613"/>
            <a:ext cx="21605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tr-TR"/>
          </a:p>
          <a:p>
            <a:pPr algn="ctr" eaLnBrk="1" hangingPunct="1">
              <a:spcBef>
                <a:spcPct val="20000"/>
              </a:spcBef>
            </a:pPr>
            <a:r>
              <a:rPr lang="tr-TR" b="1"/>
              <a:t>SUPRA IDENTITY</a:t>
            </a:r>
            <a:endParaRPr lang="en-US" b="1"/>
          </a:p>
        </p:txBody>
      </p:sp>
      <p:sp>
        <p:nvSpPr>
          <p:cNvPr id="29739" name="TextBox 12"/>
          <p:cNvSpPr txBox="1">
            <a:spLocks noChangeArrowheads="1"/>
          </p:cNvSpPr>
          <p:nvPr/>
        </p:nvSpPr>
        <p:spPr bwMode="auto">
          <a:xfrm>
            <a:off x="4703763" y="2582863"/>
            <a:ext cx="21605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/>
              <a:t>Nation-state</a:t>
            </a:r>
          </a:p>
          <a:p>
            <a:pPr algn="ctr" eaLnBrk="1" hangingPunct="1">
              <a:spcBef>
                <a:spcPct val="20000"/>
              </a:spcBef>
            </a:pPr>
            <a:r>
              <a:rPr lang="tr-TR"/>
              <a:t>(Nat. Security </a:t>
            </a:r>
            <a:r>
              <a:rPr lang="en-US"/>
              <a:t>State</a:t>
            </a:r>
            <a:r>
              <a:rPr lang="tr-TR"/>
              <a:t>)</a:t>
            </a:r>
            <a:endParaRPr lang="en-US"/>
          </a:p>
        </p:txBody>
      </p:sp>
      <p:sp>
        <p:nvSpPr>
          <p:cNvPr id="29741" name="TextBox 14"/>
          <p:cNvSpPr txBox="1">
            <a:spLocks noChangeArrowheads="1"/>
          </p:cNvSpPr>
          <p:nvPr/>
        </p:nvSpPr>
        <p:spPr bwMode="auto">
          <a:xfrm>
            <a:off x="4559300" y="4222750"/>
            <a:ext cx="2160588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tr-TR"/>
          </a:p>
          <a:p>
            <a:pPr algn="ctr" eaLnBrk="1" hangingPunct="1">
              <a:spcBef>
                <a:spcPct val="20000"/>
              </a:spcBef>
            </a:pPr>
            <a:r>
              <a:rPr lang="en-US"/>
              <a:t>Citizen</a:t>
            </a:r>
            <a:r>
              <a:rPr lang="tr-TR"/>
              <a:t> </a:t>
            </a:r>
          </a:p>
          <a:p>
            <a:pPr algn="ctr" eaLnBrk="1" hangingPunct="1">
              <a:spcBef>
                <a:spcPct val="20000"/>
              </a:spcBef>
            </a:pPr>
            <a:r>
              <a:rPr lang="tr-TR" sz="1600"/>
              <a:t>(</a:t>
            </a:r>
            <a:r>
              <a:rPr lang="en-US" sz="1600"/>
              <a:t>Compulsory</a:t>
            </a:r>
            <a:r>
              <a:rPr lang="tr-TR" sz="1600"/>
              <a:t>)</a:t>
            </a:r>
            <a:endParaRPr lang="en-US" sz="1600"/>
          </a:p>
        </p:txBody>
      </p:sp>
      <p:sp>
        <p:nvSpPr>
          <p:cNvPr id="29742" name="TextBox 15"/>
          <p:cNvSpPr txBox="1">
            <a:spLocks noChangeArrowheads="1"/>
          </p:cNvSpPr>
          <p:nvPr/>
        </p:nvSpPr>
        <p:spPr bwMode="auto">
          <a:xfrm>
            <a:off x="4703763" y="5418138"/>
            <a:ext cx="2160587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tr-TR"/>
          </a:p>
          <a:p>
            <a:pPr algn="ctr" eaLnBrk="1" hangingPunct="1">
              <a:spcBef>
                <a:spcPct val="20000"/>
              </a:spcBef>
            </a:pPr>
            <a:r>
              <a:rPr lang="en-US"/>
              <a:t>Turk</a:t>
            </a:r>
            <a:r>
              <a:rPr lang="tr-TR"/>
              <a:t> (Muslim)</a:t>
            </a:r>
            <a:r>
              <a:rPr lang="en-US"/>
              <a:t>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/>
              <a:t>(Ethno-religious</a:t>
            </a:r>
            <a:r>
              <a:rPr lang="tr-TR"/>
              <a:t>)</a:t>
            </a:r>
            <a:endParaRPr lang="en-US"/>
          </a:p>
        </p:txBody>
      </p:sp>
      <p:sp>
        <p:nvSpPr>
          <p:cNvPr id="29743" name="TextBox 20"/>
          <p:cNvSpPr txBox="1">
            <a:spLocks noChangeArrowheads="1"/>
          </p:cNvSpPr>
          <p:nvPr/>
        </p:nvSpPr>
        <p:spPr bwMode="auto">
          <a:xfrm>
            <a:off x="6864350" y="2565400"/>
            <a:ext cx="19970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tr-TR"/>
              <a:t> </a:t>
            </a:r>
            <a:r>
              <a:rPr lang="en-US"/>
              <a:t>Human Rights State</a:t>
            </a:r>
          </a:p>
        </p:txBody>
      </p:sp>
      <p:sp>
        <p:nvSpPr>
          <p:cNvPr id="29744" name="TextBox 21"/>
          <p:cNvSpPr txBox="1">
            <a:spLocks noChangeArrowheads="1"/>
          </p:cNvSpPr>
          <p:nvPr/>
        </p:nvSpPr>
        <p:spPr bwMode="auto">
          <a:xfrm>
            <a:off x="6719888" y="3225800"/>
            <a:ext cx="2160587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tr-TR"/>
          </a:p>
          <a:p>
            <a:pPr algn="ctr" eaLnBrk="1" hangingPunct="1">
              <a:spcBef>
                <a:spcPct val="20000"/>
              </a:spcBef>
            </a:pPr>
            <a:r>
              <a:rPr lang="en-US"/>
              <a:t>The</a:t>
            </a:r>
            <a:r>
              <a:rPr lang="tr-TR"/>
              <a:t> </a:t>
            </a:r>
            <a:r>
              <a:rPr lang="en-US"/>
              <a:t>Individual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/>
              <a:t>(civil society)</a:t>
            </a:r>
          </a:p>
        </p:txBody>
      </p:sp>
      <p:sp>
        <p:nvSpPr>
          <p:cNvPr id="29745" name="TextBox 22"/>
          <p:cNvSpPr txBox="1">
            <a:spLocks noChangeArrowheads="1"/>
          </p:cNvSpPr>
          <p:nvPr/>
        </p:nvSpPr>
        <p:spPr bwMode="auto">
          <a:xfrm>
            <a:off x="6719888" y="4222750"/>
            <a:ext cx="2160587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tr-TR"/>
          </a:p>
          <a:p>
            <a:pPr algn="ctr" eaLnBrk="1" hangingPunct="1">
              <a:spcBef>
                <a:spcPct val="20000"/>
              </a:spcBef>
            </a:pPr>
            <a:r>
              <a:rPr lang="en-US"/>
              <a:t>Citizen</a:t>
            </a:r>
            <a:r>
              <a:rPr lang="tr-TR" sz="1600"/>
              <a:t>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sz="1600"/>
              <a:t>(Voluntary)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18994" y="5419207"/>
            <a:ext cx="2160240" cy="1034129"/>
          </a:xfrm>
          <a:prstGeom prst="rect">
            <a:avLst/>
          </a:prstGeom>
          <a:noFill/>
        </p:spPr>
        <p:txBody>
          <a:bodyPr anchor="ctr" anchorCtr="1">
            <a:spAutoFit/>
          </a:bodyPr>
          <a:lstStyle/>
          <a:p>
            <a:pPr algn="ctr" defTabSz="449263" fontAlgn="auto">
              <a:spcBef>
                <a:spcPct val="20000"/>
              </a:spcBef>
              <a:spcAft>
                <a:spcPts val="0"/>
              </a:spcAft>
              <a:defRPr/>
            </a:pPr>
            <a:endParaRPr lang="tr-TR" b="1" dirty="0">
              <a:solidFill>
                <a:schemeClr val="hlink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ctr" defTabSz="449263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hlink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Türkiyeli</a:t>
            </a:r>
          </a:p>
          <a:p>
            <a:pPr algn="ctr" defTabSz="449263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/>
              <a:t>(Territorial</a:t>
            </a:r>
            <a:r>
              <a:rPr lang="tr-TR" dirty="0"/>
              <a:t>)</a:t>
            </a:r>
            <a:endParaRPr lang="en-US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484438" y="2578100"/>
            <a:ext cx="218757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Memalik-i Şahane</a:t>
            </a:r>
          </a:p>
          <a:p>
            <a:pPr eaLnBrk="1" hangingPunct="1"/>
            <a:r>
              <a:rPr lang="tr-TR"/>
              <a:t>(</a:t>
            </a:r>
            <a:r>
              <a:rPr lang="en-US"/>
              <a:t>semi-feudal</a:t>
            </a:r>
            <a:r>
              <a:rPr lang="tr-TR"/>
              <a:t> </a:t>
            </a:r>
            <a:r>
              <a:rPr lang="en-US"/>
              <a:t>empire</a:t>
            </a:r>
            <a:r>
              <a:rPr lang="tr-TR"/>
              <a:t>)</a:t>
            </a:r>
          </a:p>
          <a:p>
            <a:pPr eaLnBrk="1" hangingPunct="1"/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176588" y="3789363"/>
            <a:ext cx="819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Umma</a:t>
            </a: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292725" y="3779838"/>
            <a:ext cx="827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Nation</a:t>
            </a:r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484438" y="4787900"/>
            <a:ext cx="2219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Subject of the Sultan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643188" y="5886450"/>
            <a:ext cx="1928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Ottoman (Muslim)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9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9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9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32" grpId="0"/>
      <p:bldP spid="29733" grpId="0"/>
      <p:bldP spid="29734" grpId="0"/>
      <p:bldP spid="29735" grpId="0"/>
      <p:bldP spid="29736" grpId="0"/>
      <p:bldP spid="29737" grpId="0"/>
      <p:bldP spid="29738" grpId="0"/>
      <p:bldP spid="29739" grpId="0"/>
      <p:bldP spid="29741" grpId="0"/>
      <p:bldP spid="29742" grpId="0"/>
      <p:bldP spid="29743" grpId="0"/>
      <p:bldP spid="29744" grpId="0"/>
      <p:bldP spid="29745" grpId="0"/>
      <p:bldP spid="3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A7477-8325-425B-84AF-04D13985433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/>
              <a:t>Laicism and Secularism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4572000" y="4994275"/>
            <a:ext cx="4114800" cy="113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600"/>
              <a:t>An attribute of </a:t>
            </a:r>
            <a:r>
              <a:rPr lang="tr-TR" sz="1600"/>
              <a:t>“</a:t>
            </a:r>
            <a:r>
              <a:rPr lang="en-US" sz="1600"/>
              <a:t>nation</a:t>
            </a:r>
            <a:r>
              <a:rPr lang="tr-TR" sz="1600"/>
              <a:t>”</a:t>
            </a:r>
            <a:endParaRPr lang="en-US" sz="1600"/>
          </a:p>
          <a:p>
            <a:pPr algn="ctr">
              <a:spcBef>
                <a:spcPct val="20000"/>
              </a:spcBef>
            </a:pPr>
            <a:r>
              <a:rPr lang="en-US" sz="1600"/>
              <a:t>(Source of sovereignty not sp</a:t>
            </a:r>
            <a:r>
              <a:rPr lang="tr-TR" sz="1600"/>
              <a:t>i</a:t>
            </a:r>
            <a:r>
              <a:rPr lang="en-US" sz="1600"/>
              <a:t>ritual but temporal)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457200" y="4994275"/>
            <a:ext cx="4114800" cy="113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600"/>
              <a:t>An attribute of </a:t>
            </a:r>
            <a:r>
              <a:rPr lang="tr-TR" sz="1600"/>
              <a:t>“</a:t>
            </a:r>
            <a:r>
              <a:rPr lang="en-US" sz="1600"/>
              <a:t>State</a:t>
            </a:r>
            <a:r>
              <a:rPr lang="tr-TR" sz="1600"/>
              <a:t>”</a:t>
            </a:r>
            <a:endParaRPr lang="en-US" sz="1600"/>
          </a:p>
          <a:p>
            <a:pPr algn="ctr">
              <a:spcBef>
                <a:spcPct val="20000"/>
              </a:spcBef>
            </a:pPr>
            <a:r>
              <a:rPr lang="en-US" sz="1600"/>
              <a:t>(State policy to create a secular environment)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4572000" y="3863975"/>
            <a:ext cx="41148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600"/>
              <a:t>Anglo-Saxon impact,</a:t>
            </a:r>
            <a:r>
              <a:rPr lang="tr-TR" sz="1600"/>
              <a:t> </a:t>
            </a:r>
            <a:r>
              <a:rPr lang="en-US" sz="1600"/>
              <a:t>soft policy because feudalism is already under control. </a:t>
            </a:r>
          </a:p>
          <a:p>
            <a:pPr algn="ctr">
              <a:spcBef>
                <a:spcPct val="20000"/>
              </a:spcBef>
            </a:pPr>
            <a:r>
              <a:rPr lang="en-US" sz="1600"/>
              <a:t>Protestant States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457200" y="3863975"/>
            <a:ext cx="41148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600"/>
              <a:t>French impact,</a:t>
            </a:r>
            <a:r>
              <a:rPr lang="tr-TR" sz="1600"/>
              <a:t> hard </a:t>
            </a:r>
            <a:r>
              <a:rPr lang="en-US" sz="1600"/>
              <a:t>policy because feudalism has not been under control for long.</a:t>
            </a:r>
          </a:p>
          <a:p>
            <a:pPr algn="ctr">
              <a:spcBef>
                <a:spcPct val="20000"/>
              </a:spcBef>
            </a:pPr>
            <a:r>
              <a:rPr lang="en-US" sz="1600"/>
              <a:t>Catholic States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572000" y="2732088"/>
            <a:ext cx="4114800" cy="113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600"/>
              <a:t>From “saeculum”</a:t>
            </a:r>
            <a:r>
              <a:rPr lang="tr-TR" sz="1600"/>
              <a:t> (contemporary) </a:t>
            </a:r>
            <a:endParaRPr lang="en-US" sz="16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2732088"/>
            <a:ext cx="4114800" cy="113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600"/>
              <a:t>From “laicus”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572000" y="1600200"/>
            <a:ext cx="4114800" cy="113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/>
          </a:p>
          <a:p>
            <a:pPr algn="ctr">
              <a:spcBef>
                <a:spcPct val="20000"/>
              </a:spcBef>
            </a:pPr>
            <a:r>
              <a:rPr lang="en-US" sz="2000" b="1">
                <a:solidFill>
                  <a:srgbClr val="0000FF"/>
                </a:solidFill>
              </a:rPr>
              <a:t>Secular, Secularism, Secularist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57200" y="1600200"/>
            <a:ext cx="4114800" cy="113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/>
          </a:p>
          <a:p>
            <a:pPr algn="ctr">
              <a:spcBef>
                <a:spcPct val="20000"/>
              </a:spcBef>
            </a:pPr>
            <a:r>
              <a:rPr lang="en-US" sz="2000" b="1">
                <a:solidFill>
                  <a:srgbClr val="0000FF"/>
                </a:solidFill>
              </a:rPr>
              <a:t>Laic, Laicism, Laicist</a:t>
            </a:r>
          </a:p>
        </p:txBody>
      </p:sp>
      <p:sp>
        <p:nvSpPr>
          <p:cNvPr id="14348" name="Line 13"/>
          <p:cNvSpPr>
            <a:spLocks noChangeShapeType="1"/>
          </p:cNvSpPr>
          <p:nvPr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4"/>
          <p:cNvSpPr>
            <a:spLocks noChangeShapeType="1"/>
          </p:cNvSpPr>
          <p:nvPr/>
        </p:nvSpPr>
        <p:spPr bwMode="auto">
          <a:xfrm>
            <a:off x="457200" y="2732088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5"/>
          <p:cNvSpPr>
            <a:spLocks noChangeShapeType="1"/>
          </p:cNvSpPr>
          <p:nvPr/>
        </p:nvSpPr>
        <p:spPr bwMode="auto">
          <a:xfrm>
            <a:off x="457200" y="3863975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6"/>
          <p:cNvSpPr>
            <a:spLocks noChangeShapeType="1"/>
          </p:cNvSpPr>
          <p:nvPr/>
        </p:nvSpPr>
        <p:spPr bwMode="auto">
          <a:xfrm>
            <a:off x="457200" y="4994275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7"/>
          <p:cNvSpPr>
            <a:spLocks noChangeShapeType="1"/>
          </p:cNvSpPr>
          <p:nvPr/>
        </p:nvSpPr>
        <p:spPr bwMode="auto">
          <a:xfrm>
            <a:off x="457200" y="612616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8"/>
          <p:cNvSpPr>
            <a:spLocks noChangeShapeType="1"/>
          </p:cNvSpPr>
          <p:nvPr/>
        </p:nvSpPr>
        <p:spPr bwMode="auto">
          <a:xfrm>
            <a:off x="457200" y="1600200"/>
            <a:ext cx="0" cy="452596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9"/>
          <p:cNvSpPr>
            <a:spLocks noChangeShapeType="1"/>
          </p:cNvSpPr>
          <p:nvPr/>
        </p:nvSpPr>
        <p:spPr bwMode="auto">
          <a:xfrm>
            <a:off x="4572000" y="1600200"/>
            <a:ext cx="0" cy="4525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0"/>
          <p:cNvSpPr>
            <a:spLocks noChangeShapeType="1"/>
          </p:cNvSpPr>
          <p:nvPr/>
        </p:nvSpPr>
        <p:spPr bwMode="auto">
          <a:xfrm>
            <a:off x="8686800" y="1600200"/>
            <a:ext cx="0" cy="452596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/>
      <p:bldP spid="4107" grpId="0"/>
      <p:bldP spid="4106" grpId="0"/>
      <p:bldP spid="4105" grpId="0"/>
      <p:bldP spid="4104" grpId="0"/>
      <p:bldP spid="4103" grpId="0"/>
      <p:bldP spid="4102" grpId="0"/>
      <p:bldP spid="4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250825" y="1125538"/>
            <a:ext cx="8642350" cy="5732462"/>
          </a:xfrm>
        </p:spPr>
        <p:txBody>
          <a:bodyPr/>
          <a:lstStyle/>
          <a:p>
            <a:pPr eaLnBrk="1" hangingPunct="1"/>
            <a:r>
              <a:rPr lang="en-US" sz="2000" dirty="0" smtClean="0"/>
              <a:t>«</a:t>
            </a:r>
            <a:r>
              <a:rPr lang="en-US" sz="2000" u="sng" dirty="0" smtClean="0"/>
              <a:t>Revolution from above</a:t>
            </a:r>
            <a:r>
              <a:rPr lang="en-US" sz="2000" dirty="0" smtClean="0"/>
              <a:t>»: Rebooting is a one-shot gun. Otherwise, it’s bound to be harmful to the user:</a:t>
            </a:r>
          </a:p>
          <a:p>
            <a:pPr lvl="1" eaLnBrk="1" hangingPunct="1"/>
            <a:r>
              <a:rPr lang="en-US" sz="1800" dirty="0" smtClean="0"/>
              <a:t>It perturbs the very internal dynamics </a:t>
            </a:r>
            <a:r>
              <a:rPr lang="tr-TR" sz="1800" dirty="0" err="1" smtClean="0"/>
              <a:t>which</a:t>
            </a:r>
            <a:r>
              <a:rPr lang="tr-TR" sz="1800" dirty="0" smtClean="0"/>
              <a:t> </a:t>
            </a:r>
            <a:r>
              <a:rPr lang="en-US" sz="1800" dirty="0" smtClean="0"/>
              <a:t>it aims to regulate</a:t>
            </a:r>
            <a:r>
              <a:rPr lang="tr-TR" sz="1800" dirty="0" smtClean="0"/>
              <a:t>,</a:t>
            </a:r>
            <a:endParaRPr lang="en-US" sz="1800" dirty="0" smtClean="0"/>
          </a:p>
          <a:p>
            <a:pPr lvl="1" eaLnBrk="1" hangingPunct="1"/>
            <a:r>
              <a:rPr lang="en-US" sz="1800" dirty="0" smtClean="0"/>
              <a:t>It degenerates into a status-quo policy </a:t>
            </a:r>
            <a:r>
              <a:rPr lang="tr-TR" sz="1800" dirty="0" err="1" smtClean="0"/>
              <a:t>which</a:t>
            </a:r>
            <a:r>
              <a:rPr lang="tr-TR" sz="1800" dirty="0" smtClean="0"/>
              <a:t> </a:t>
            </a:r>
            <a:r>
              <a:rPr lang="en-US" sz="1800" dirty="0" smtClean="0"/>
              <a:t>aims to perpetuate privileges of the bureaucracy,</a:t>
            </a:r>
            <a:r>
              <a:rPr lang="tr-TR" sz="1800" dirty="0" smtClean="0"/>
              <a:t> </a:t>
            </a: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Military</a:t>
            </a:r>
            <a:r>
              <a:rPr lang="tr-TR" sz="1800" dirty="0" smtClean="0"/>
              <a:t> in </a:t>
            </a:r>
            <a:r>
              <a:rPr lang="tr-TR" sz="1800" dirty="0" err="1" smtClean="0"/>
              <a:t>particular</a:t>
            </a:r>
            <a:r>
              <a:rPr lang="tr-TR" sz="1800" dirty="0" smtClean="0"/>
              <a:t>, </a:t>
            </a:r>
            <a:endParaRPr lang="en-US" sz="1800" dirty="0" smtClean="0"/>
          </a:p>
          <a:p>
            <a:pPr lvl="1" eaLnBrk="1" hangingPunct="1"/>
            <a:r>
              <a:rPr lang="en-US" sz="1800" dirty="0" smtClean="0"/>
              <a:t>It strengthens it’s own antagonist(s) and creates a vicious circle. In this case, the worst move is a Military Coup</a:t>
            </a:r>
          </a:p>
          <a:p>
            <a:pPr eaLnBrk="1" hangingPunct="1"/>
            <a:r>
              <a:rPr lang="en-US" sz="2000" u="sng" dirty="0" smtClean="0"/>
              <a:t>Islamist Party</a:t>
            </a:r>
            <a:r>
              <a:rPr lang="en-US" sz="2000" dirty="0" smtClean="0"/>
              <a:t>: </a:t>
            </a:r>
          </a:p>
          <a:p>
            <a:pPr lvl="1" eaLnBrk="1" hangingPunct="1"/>
            <a:r>
              <a:rPr lang="en-US" sz="1800" dirty="0" smtClean="0"/>
              <a:t>Once it firmly enters a democratic political system in a </a:t>
            </a:r>
            <a:r>
              <a:rPr lang="tr-TR" sz="1800" b="1" dirty="0" smtClean="0"/>
              <a:t>GLOBALIZED </a:t>
            </a:r>
            <a:r>
              <a:rPr lang="en-US" sz="1800" dirty="0" smtClean="0"/>
              <a:t>world, the «Islamic party» has to </a:t>
            </a:r>
            <a:r>
              <a:rPr lang="en-US" sz="1800" b="1" dirty="0" smtClean="0"/>
              <a:t>change</a:t>
            </a:r>
            <a:r>
              <a:rPr lang="tr-TR" sz="1800" b="1" dirty="0" smtClean="0"/>
              <a:t> </a:t>
            </a:r>
            <a:r>
              <a:rPr lang="tr-TR" sz="1800" dirty="0" err="1" smtClean="0"/>
              <a:t>so</a:t>
            </a:r>
            <a:r>
              <a:rPr lang="en-US" sz="1800" dirty="0" smtClean="0"/>
              <a:t> as to abide with the rules of the System. Coming to power might</a:t>
            </a:r>
            <a:r>
              <a:rPr lang="tr-TR" sz="1800" dirty="0" smtClean="0"/>
              <a:t> </a:t>
            </a:r>
            <a:r>
              <a:rPr lang="en-US" sz="1800" dirty="0" smtClean="0"/>
              <a:t>«tame» it further  </a:t>
            </a:r>
          </a:p>
          <a:p>
            <a:pPr lvl="1" eaLnBrk="1" hangingPunct="1"/>
            <a:r>
              <a:rPr lang="en-US" sz="1800" dirty="0" smtClean="0"/>
              <a:t>On the other hand, for a variety of reasons, it must be very closely checked </a:t>
            </a:r>
            <a:r>
              <a:rPr lang="tr-TR" sz="1800" dirty="0" err="1" smtClean="0"/>
              <a:t>and</a:t>
            </a:r>
            <a:r>
              <a:rPr lang="tr-TR" sz="1800" dirty="0" smtClean="0"/>
              <a:t> </a:t>
            </a:r>
            <a:r>
              <a:rPr lang="tr-TR" sz="1800" dirty="0" err="1" smtClean="0"/>
              <a:t>balanced</a:t>
            </a:r>
            <a:r>
              <a:rPr lang="tr-TR" sz="1800" dirty="0" smtClean="0"/>
              <a:t> </a:t>
            </a:r>
            <a:r>
              <a:rPr lang="en-US" sz="1800" dirty="0" smtClean="0"/>
              <a:t>by Civil Society  </a:t>
            </a:r>
          </a:p>
          <a:p>
            <a:pPr eaLnBrk="1" hangingPunct="1"/>
            <a:r>
              <a:rPr lang="en-US" sz="2000" u="sng" dirty="0" smtClean="0"/>
              <a:t>Laicism</a:t>
            </a:r>
            <a:r>
              <a:rPr lang="en-US" sz="2000" dirty="0" smtClean="0"/>
              <a:t>:</a:t>
            </a:r>
          </a:p>
          <a:p>
            <a:pPr lvl="1" eaLnBrk="1" hangingPunct="1"/>
            <a:r>
              <a:rPr lang="tr-TR" sz="1800" dirty="0" smtClean="0"/>
              <a:t>C</a:t>
            </a:r>
            <a:r>
              <a:rPr lang="en-US" sz="1800" dirty="0" smtClean="0"/>
              <a:t>an function better in a multi-religious/confessional society where one single religion/confession does </a:t>
            </a:r>
            <a:r>
              <a:rPr lang="en-US" sz="1800" b="1" dirty="0" smtClean="0"/>
              <a:t>not</a:t>
            </a:r>
            <a:r>
              <a:rPr lang="en-US" sz="1800" dirty="0" smtClean="0"/>
              <a:t> dominate all others. (non-Muslims &amp; </a:t>
            </a:r>
            <a:r>
              <a:rPr lang="en-US" sz="1800" dirty="0" err="1" smtClean="0"/>
              <a:t>Alevis</a:t>
            </a:r>
            <a:r>
              <a:rPr lang="en-US" sz="1800" dirty="0" smtClean="0"/>
              <a:t>)</a:t>
            </a:r>
          </a:p>
          <a:p>
            <a:pPr lvl="1" eaLnBrk="1" hangingPunct="1"/>
            <a:r>
              <a:rPr lang="en-US" sz="1800" dirty="0" smtClean="0"/>
              <a:t>In case the State does not evolve from Domination of the religion to Neutrality </a:t>
            </a:r>
            <a:r>
              <a:rPr lang="en-US" sz="1800" dirty="0" err="1" smtClean="0"/>
              <a:t>vis</a:t>
            </a:r>
            <a:r>
              <a:rPr lang="en-US" sz="1800" dirty="0" smtClean="0"/>
              <a:t>-a-</a:t>
            </a:r>
            <a:r>
              <a:rPr lang="en-US" sz="1800" dirty="0" err="1" smtClean="0"/>
              <a:t>vis</a:t>
            </a:r>
            <a:r>
              <a:rPr lang="en-US" sz="1800" dirty="0" smtClean="0"/>
              <a:t> all beliefs, </a:t>
            </a:r>
            <a:r>
              <a:rPr lang="en-US" sz="1800" dirty="0" err="1" smtClean="0"/>
              <a:t>laicist</a:t>
            </a:r>
            <a:r>
              <a:rPr lang="en-US" sz="1800" dirty="0" smtClean="0"/>
              <a:t> policy can become a </a:t>
            </a:r>
            <a:r>
              <a:rPr lang="en-US" sz="1800" b="1" dirty="0" smtClean="0"/>
              <a:t>quasi-religion</a:t>
            </a:r>
            <a:r>
              <a:rPr lang="en-US" sz="1800" dirty="0" smtClean="0"/>
              <a:t> itself</a:t>
            </a:r>
            <a:r>
              <a:rPr lang="tr-TR" sz="1800" dirty="0" smtClean="0"/>
              <a:t>.</a:t>
            </a:r>
            <a:endParaRPr lang="en-US" sz="18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93610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b="1" dirty="0" smtClean="0"/>
              <a:t>Hypotheses stemming from the Turkish experience </a:t>
            </a:r>
            <a:br>
              <a:rPr lang="en-US" sz="2600" b="1" dirty="0" smtClean="0"/>
            </a:br>
            <a:r>
              <a:rPr lang="en-US" sz="2600" b="1" dirty="0" smtClean="0"/>
              <a:t>since the abolition of the caliphate </a:t>
            </a:r>
            <a:r>
              <a:rPr lang="tr-TR" sz="2600" b="1" dirty="0" smtClean="0"/>
              <a:t> in 1924</a:t>
            </a:r>
            <a:r>
              <a:rPr lang="en-US" sz="2600" b="1" dirty="0"/>
              <a:t/>
            </a:r>
            <a:br>
              <a:rPr lang="en-US" sz="2600" b="1" dirty="0"/>
            </a:b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75EE7-17A8-4DEE-A72F-F5A72A838D24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err="1" smtClean="0"/>
              <a:t>Kemalism</a:t>
            </a:r>
            <a:r>
              <a:rPr lang="en-US" sz="2400" dirty="0" smtClean="0"/>
              <a:t>, The FIRST wave of modernization:</a:t>
            </a:r>
            <a:br>
              <a:rPr lang="en-US" sz="2400" dirty="0" smtClean="0"/>
            </a:br>
            <a:r>
              <a:rPr lang="en-US" sz="2400" dirty="0" smtClean="0"/>
              <a:t>a huge leap forward in development</a:t>
            </a:r>
            <a:endParaRPr lang="en-US" sz="2400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808AAE-9468-4337-BE4D-40AC806F3B84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16388" name="AutoShape 83"/>
          <p:cNvSpPr>
            <a:spLocks noChangeAspect="1" noChangeArrowheads="1" noTextEdit="1"/>
          </p:cNvSpPr>
          <p:nvPr/>
        </p:nvSpPr>
        <p:spPr bwMode="auto">
          <a:xfrm>
            <a:off x="304800" y="2090738"/>
            <a:ext cx="8686800" cy="345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Rectangle 85"/>
          <p:cNvSpPr>
            <a:spLocks noChangeArrowheads="1"/>
          </p:cNvSpPr>
          <p:nvPr/>
        </p:nvSpPr>
        <p:spPr bwMode="auto">
          <a:xfrm>
            <a:off x="411163" y="2198688"/>
            <a:ext cx="4237037" cy="566737"/>
          </a:xfrm>
          <a:prstGeom prst="rect">
            <a:avLst/>
          </a:prstGeom>
          <a:solidFill>
            <a:srgbClr val="F0A2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0" name="Rectangle 86"/>
          <p:cNvSpPr>
            <a:spLocks noChangeArrowheads="1"/>
          </p:cNvSpPr>
          <p:nvPr/>
        </p:nvSpPr>
        <p:spPr bwMode="auto">
          <a:xfrm>
            <a:off x="4648200" y="2198688"/>
            <a:ext cx="4237038" cy="566737"/>
          </a:xfrm>
          <a:prstGeom prst="rect">
            <a:avLst/>
          </a:prstGeom>
          <a:solidFill>
            <a:srgbClr val="F0A2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1" name="Rectangle 87"/>
          <p:cNvSpPr>
            <a:spLocks noChangeArrowheads="1"/>
          </p:cNvSpPr>
          <p:nvPr/>
        </p:nvSpPr>
        <p:spPr bwMode="auto">
          <a:xfrm>
            <a:off x="411163" y="2765425"/>
            <a:ext cx="4237037" cy="558800"/>
          </a:xfrm>
          <a:prstGeom prst="rect">
            <a:avLst/>
          </a:prstGeom>
          <a:solidFill>
            <a:srgbClr val="F9E0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en-GB"/>
          </a:p>
        </p:txBody>
      </p:sp>
      <p:sp>
        <p:nvSpPr>
          <p:cNvPr id="16392" name="Rectangle 88"/>
          <p:cNvSpPr>
            <a:spLocks noChangeArrowheads="1"/>
          </p:cNvSpPr>
          <p:nvPr/>
        </p:nvSpPr>
        <p:spPr bwMode="auto">
          <a:xfrm>
            <a:off x="4648200" y="2765425"/>
            <a:ext cx="4237038" cy="558800"/>
          </a:xfrm>
          <a:prstGeom prst="rect">
            <a:avLst/>
          </a:prstGeom>
          <a:solidFill>
            <a:srgbClr val="F9E0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en-GB"/>
          </a:p>
        </p:txBody>
      </p:sp>
      <p:sp>
        <p:nvSpPr>
          <p:cNvPr id="16393" name="Rectangle 89"/>
          <p:cNvSpPr>
            <a:spLocks noChangeArrowheads="1"/>
          </p:cNvSpPr>
          <p:nvPr/>
        </p:nvSpPr>
        <p:spPr bwMode="auto">
          <a:xfrm>
            <a:off x="411163" y="3324225"/>
            <a:ext cx="4237037" cy="568325"/>
          </a:xfrm>
          <a:prstGeom prst="rect">
            <a:avLst/>
          </a:prstGeom>
          <a:solidFill>
            <a:srgbClr val="FCF0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6394" name="Rectangle 90"/>
          <p:cNvSpPr>
            <a:spLocks noChangeArrowheads="1"/>
          </p:cNvSpPr>
          <p:nvPr/>
        </p:nvSpPr>
        <p:spPr bwMode="auto">
          <a:xfrm>
            <a:off x="4648200" y="3324225"/>
            <a:ext cx="4237038" cy="568325"/>
          </a:xfrm>
          <a:prstGeom prst="rect">
            <a:avLst/>
          </a:prstGeom>
          <a:solidFill>
            <a:srgbClr val="FCF0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5" name="Rectangle 91"/>
          <p:cNvSpPr>
            <a:spLocks noChangeArrowheads="1"/>
          </p:cNvSpPr>
          <p:nvPr/>
        </p:nvSpPr>
        <p:spPr bwMode="auto">
          <a:xfrm>
            <a:off x="411163" y="3892550"/>
            <a:ext cx="4237037" cy="566738"/>
          </a:xfrm>
          <a:prstGeom prst="rect">
            <a:avLst/>
          </a:prstGeom>
          <a:solidFill>
            <a:srgbClr val="F9E0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6" name="Rectangle 92"/>
          <p:cNvSpPr>
            <a:spLocks noChangeArrowheads="1"/>
          </p:cNvSpPr>
          <p:nvPr/>
        </p:nvSpPr>
        <p:spPr bwMode="auto">
          <a:xfrm>
            <a:off x="4648200" y="3892550"/>
            <a:ext cx="4237038" cy="566738"/>
          </a:xfrm>
          <a:prstGeom prst="rect">
            <a:avLst/>
          </a:prstGeom>
          <a:solidFill>
            <a:srgbClr val="F9E0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7" name="Rectangle 96"/>
          <p:cNvSpPr>
            <a:spLocks noChangeArrowheads="1"/>
          </p:cNvSpPr>
          <p:nvPr/>
        </p:nvSpPr>
        <p:spPr bwMode="auto">
          <a:xfrm>
            <a:off x="401638" y="2747963"/>
            <a:ext cx="8493125" cy="36512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8" name="Rectangle 98"/>
          <p:cNvSpPr>
            <a:spLocks noChangeArrowheads="1"/>
          </p:cNvSpPr>
          <p:nvPr/>
        </p:nvSpPr>
        <p:spPr bwMode="auto">
          <a:xfrm>
            <a:off x="406400" y="3892550"/>
            <a:ext cx="8491538" cy="9525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9" name="Rectangle 99"/>
          <p:cNvSpPr>
            <a:spLocks noChangeArrowheads="1"/>
          </p:cNvSpPr>
          <p:nvPr/>
        </p:nvSpPr>
        <p:spPr bwMode="auto">
          <a:xfrm>
            <a:off x="406400" y="4459288"/>
            <a:ext cx="8491538" cy="9525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408" name="Rectangle 104"/>
          <p:cNvSpPr>
            <a:spLocks noChangeArrowheads="1"/>
          </p:cNvSpPr>
          <p:nvPr/>
        </p:nvSpPr>
        <p:spPr bwMode="auto">
          <a:xfrm>
            <a:off x="1692275" y="2336800"/>
            <a:ext cx="17272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tr-TR" b="1">
                <a:solidFill>
                  <a:srgbClr val="FFFFFF"/>
                </a:solidFill>
              </a:rPr>
              <a:t>Ottoman Empire</a:t>
            </a:r>
            <a:endParaRPr lang="tr-TR">
              <a:latin typeface="Arial" charset="0"/>
            </a:endParaRPr>
          </a:p>
        </p:txBody>
      </p:sp>
      <p:sp>
        <p:nvSpPr>
          <p:cNvPr id="16409" name="Rectangle 105"/>
          <p:cNvSpPr>
            <a:spLocks noChangeArrowheads="1"/>
          </p:cNvSpPr>
          <p:nvPr/>
        </p:nvSpPr>
        <p:spPr bwMode="auto">
          <a:xfrm>
            <a:off x="4787900" y="2360613"/>
            <a:ext cx="35353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tr-TR" b="1">
                <a:solidFill>
                  <a:srgbClr val="FFFFFF"/>
                </a:solidFill>
              </a:rPr>
              <a:t>Kemalist  revolution (1920s &amp; 30s)</a:t>
            </a:r>
            <a:endParaRPr lang="tr-TR">
              <a:latin typeface="Arial" charset="0"/>
            </a:endParaRPr>
          </a:p>
        </p:txBody>
      </p:sp>
      <p:sp>
        <p:nvSpPr>
          <p:cNvPr id="16413" name="Rectangle 109"/>
          <p:cNvSpPr>
            <a:spLocks noChangeArrowheads="1"/>
          </p:cNvSpPr>
          <p:nvPr/>
        </p:nvSpPr>
        <p:spPr bwMode="auto">
          <a:xfrm>
            <a:off x="1606550" y="2935288"/>
            <a:ext cx="21542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tr-TR">
                <a:solidFill>
                  <a:srgbClr val="000000"/>
                </a:solidFill>
              </a:rPr>
              <a:t>Semi - feudal Empire</a:t>
            </a:r>
            <a:endParaRPr lang="tr-TR">
              <a:latin typeface="Arial" charset="0"/>
            </a:endParaRPr>
          </a:p>
        </p:txBody>
      </p:sp>
      <p:sp>
        <p:nvSpPr>
          <p:cNvPr id="16416" name="Rectangle 112"/>
          <p:cNvSpPr>
            <a:spLocks noChangeArrowheads="1"/>
          </p:cNvSpPr>
          <p:nvPr/>
        </p:nvSpPr>
        <p:spPr bwMode="auto">
          <a:xfrm>
            <a:off x="6188075" y="2936875"/>
            <a:ext cx="16970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tr-TR">
                <a:solidFill>
                  <a:srgbClr val="000000"/>
                </a:solidFill>
              </a:rPr>
              <a:t>Nation -state</a:t>
            </a:r>
            <a:endParaRPr lang="tr-TR">
              <a:latin typeface="Arial" charset="0"/>
            </a:endParaRPr>
          </a:p>
        </p:txBody>
      </p:sp>
      <p:sp>
        <p:nvSpPr>
          <p:cNvPr id="16419" name="Rectangle 115"/>
          <p:cNvSpPr>
            <a:spLocks noChangeArrowheads="1"/>
          </p:cNvSpPr>
          <p:nvPr/>
        </p:nvSpPr>
        <p:spPr bwMode="auto">
          <a:xfrm>
            <a:off x="1619250" y="3513138"/>
            <a:ext cx="1581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tr-TR">
                <a:solidFill>
                  <a:srgbClr val="000000"/>
                </a:solidFill>
              </a:rPr>
              <a:t>Sultan’s Subject</a:t>
            </a:r>
            <a:endParaRPr lang="tr-TR">
              <a:latin typeface="Arial" charset="0"/>
            </a:endParaRPr>
          </a:p>
        </p:txBody>
      </p:sp>
      <p:sp>
        <p:nvSpPr>
          <p:cNvPr id="16420" name="Rectangle 116"/>
          <p:cNvSpPr>
            <a:spLocks noChangeArrowheads="1"/>
          </p:cNvSpPr>
          <p:nvPr/>
        </p:nvSpPr>
        <p:spPr bwMode="auto">
          <a:xfrm>
            <a:off x="6188075" y="3513138"/>
            <a:ext cx="1020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tr-TR">
                <a:solidFill>
                  <a:srgbClr val="000000"/>
                </a:solidFill>
              </a:rPr>
              <a:t>Citizen</a:t>
            </a:r>
            <a:endParaRPr lang="tr-TR">
              <a:latin typeface="Arial" charset="0"/>
            </a:endParaRPr>
          </a:p>
        </p:txBody>
      </p:sp>
      <p:sp>
        <p:nvSpPr>
          <p:cNvPr id="16421" name="Rectangle 117"/>
          <p:cNvSpPr>
            <a:spLocks noChangeArrowheads="1"/>
          </p:cNvSpPr>
          <p:nvPr/>
        </p:nvSpPr>
        <p:spPr bwMode="auto">
          <a:xfrm>
            <a:off x="1606550" y="4089400"/>
            <a:ext cx="13668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tr-TR">
                <a:solidFill>
                  <a:srgbClr val="000000"/>
                </a:solidFill>
              </a:rPr>
              <a:t>Umma</a:t>
            </a:r>
            <a:endParaRPr lang="tr-TR">
              <a:latin typeface="Arial" charset="0"/>
            </a:endParaRPr>
          </a:p>
        </p:txBody>
      </p:sp>
      <p:sp>
        <p:nvSpPr>
          <p:cNvPr id="16422" name="Rectangle 118"/>
          <p:cNvSpPr>
            <a:spLocks noChangeArrowheads="1"/>
          </p:cNvSpPr>
          <p:nvPr/>
        </p:nvSpPr>
        <p:spPr bwMode="auto">
          <a:xfrm>
            <a:off x="6188075" y="4076700"/>
            <a:ext cx="10779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tr-TR">
                <a:solidFill>
                  <a:srgbClr val="000000"/>
                </a:solidFill>
              </a:rPr>
              <a:t>Nation </a:t>
            </a:r>
            <a:endParaRPr lang="tr-TR">
              <a:latin typeface="Arial" charset="0"/>
            </a:endParaRPr>
          </a:p>
        </p:txBody>
      </p:sp>
      <p:sp>
        <p:nvSpPr>
          <p:cNvPr id="3" name="Rectangle 119"/>
          <p:cNvSpPr>
            <a:spLocks noChangeArrowheads="1"/>
          </p:cNvSpPr>
          <p:nvPr/>
        </p:nvSpPr>
        <p:spPr bwMode="auto">
          <a:xfrm>
            <a:off x="1606550" y="4665663"/>
            <a:ext cx="1957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tr-TR">
              <a:latin typeface="Arial" charset="0"/>
            </a:endParaRPr>
          </a:p>
        </p:txBody>
      </p:sp>
      <p:sp>
        <p:nvSpPr>
          <p:cNvPr id="4" name="Rectangle 120"/>
          <p:cNvSpPr>
            <a:spLocks noChangeArrowheads="1"/>
          </p:cNvSpPr>
          <p:nvPr/>
        </p:nvSpPr>
        <p:spPr bwMode="auto">
          <a:xfrm>
            <a:off x="6229350" y="46656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tr-TR"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413" grpId="0"/>
      <p:bldP spid="16416" grpId="0"/>
      <p:bldP spid="16419" grpId="0"/>
      <p:bldP spid="16420" grpId="0"/>
      <p:bldP spid="16421" grpId="0"/>
      <p:bldP spid="164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7876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THE KEMALIST REVOLUTION </a:t>
            </a:r>
            <a:br>
              <a:rPr lang="en-US" sz="2400" dirty="0" smtClean="0"/>
            </a:br>
            <a:r>
              <a:rPr lang="en-US" sz="2400" dirty="0" smtClean="0"/>
              <a:t>- A realistic APPRAISAL </a:t>
            </a:r>
            <a:endParaRPr lang="en-US" sz="2400" dirty="0"/>
          </a:p>
        </p:txBody>
      </p:sp>
      <p:sp>
        <p:nvSpPr>
          <p:cNvPr id="15363" name="2 İçerik Yer Tutucusu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5516562"/>
          </a:xfrm>
        </p:spPr>
        <p:txBody>
          <a:bodyPr/>
          <a:lstStyle/>
          <a:p>
            <a:pPr eaLnBrk="1" hangingPunct="1"/>
            <a:r>
              <a:rPr lang="en-US" sz="2000" dirty="0" err="1" smtClean="0"/>
              <a:t>Kemalism</a:t>
            </a:r>
            <a:r>
              <a:rPr lang="en-US" sz="2000" dirty="0" smtClean="0"/>
              <a:t>, very successful in emulating  the </a:t>
            </a:r>
            <a:r>
              <a:rPr lang="en-US" sz="2000" b="1" dirty="0" smtClean="0"/>
              <a:t>European civilization of its time </a:t>
            </a:r>
            <a:r>
              <a:rPr lang="en-US" sz="2000" dirty="0" smtClean="0"/>
              <a:t>(1930s), is now a stumbling block on the road to the Second Wave of Modernization aiming at the </a:t>
            </a:r>
            <a:r>
              <a:rPr lang="en-US" sz="2000" b="1" dirty="0" smtClean="0"/>
              <a:t>present</a:t>
            </a:r>
            <a:r>
              <a:rPr lang="en-US" sz="2000" dirty="0" smtClean="0"/>
              <a:t>  </a:t>
            </a:r>
            <a:r>
              <a:rPr lang="en-US" sz="2000" b="1" dirty="0" smtClean="0"/>
              <a:t>European civilization </a:t>
            </a:r>
            <a:r>
              <a:rPr lang="en-US" sz="2000" dirty="0" smtClean="0"/>
              <a:t>(EU)</a:t>
            </a:r>
          </a:p>
          <a:p>
            <a:pPr eaLnBrk="1" hangingPunct="1"/>
            <a:r>
              <a:rPr lang="en-US" sz="2000" dirty="0" smtClean="0"/>
              <a:t>«Contemporary civilization» of the 1930s was totally monist &amp; authoritarian, if not totalitarian. Building «Turkish nation» naturally followed the same model and what it created was a </a:t>
            </a:r>
            <a:r>
              <a:rPr lang="en-US" sz="2000" b="1" dirty="0" smtClean="0"/>
              <a:t>monist</a:t>
            </a:r>
            <a:r>
              <a:rPr lang="en-US" sz="2000" dirty="0" smtClean="0"/>
              <a:t> Nation composed of «</a:t>
            </a:r>
            <a:r>
              <a:rPr lang="en-US" sz="2000" b="1" dirty="0" smtClean="0"/>
              <a:t>compulsory</a:t>
            </a:r>
            <a:r>
              <a:rPr lang="en-US" sz="2000" dirty="0" smtClean="0"/>
              <a:t>» citizens: </a:t>
            </a:r>
          </a:p>
          <a:p>
            <a:pPr lvl="2" eaLnBrk="1" hangingPunct="1"/>
            <a:r>
              <a:rPr lang="en-US" sz="1800" dirty="0" smtClean="0"/>
              <a:t>Suppressing minorities, both non-Muslim and Muslim, denying ethnic/religious infra-identities </a:t>
            </a:r>
            <a:r>
              <a:rPr lang="en-US" sz="1800" dirty="0" err="1" smtClean="0"/>
              <a:t>vis</a:t>
            </a:r>
            <a:r>
              <a:rPr lang="en-US" sz="1800" dirty="0" smtClean="0"/>
              <a:t>-a-</a:t>
            </a:r>
            <a:r>
              <a:rPr lang="en-US" sz="1800" dirty="0" err="1" smtClean="0"/>
              <a:t>vis</a:t>
            </a:r>
            <a:r>
              <a:rPr lang="en-US" sz="1800" dirty="0" smtClean="0"/>
              <a:t> the </a:t>
            </a:r>
            <a:r>
              <a:rPr lang="en-US" sz="1800" dirty="0" err="1" smtClean="0"/>
              <a:t>religio</a:t>
            </a:r>
            <a:r>
              <a:rPr lang="en-US" sz="1800" dirty="0" smtClean="0"/>
              <a:t>-ethnic supra</a:t>
            </a:r>
            <a:r>
              <a:rPr lang="tr-TR" sz="1800" dirty="0" smtClean="0"/>
              <a:t> </a:t>
            </a:r>
            <a:r>
              <a:rPr lang="en-US" sz="1800" dirty="0" smtClean="0"/>
              <a:t>identity, </a:t>
            </a:r>
            <a:r>
              <a:rPr lang="en-US" sz="1800" b="1" dirty="0" err="1" smtClean="0"/>
              <a:t>Turkishness</a:t>
            </a:r>
            <a:r>
              <a:rPr lang="en-US" sz="1800" b="1" dirty="0" smtClean="0"/>
              <a:t>,</a:t>
            </a:r>
            <a:r>
              <a:rPr lang="en-US" sz="1800" dirty="0" smtClean="0"/>
              <a:t> </a:t>
            </a:r>
          </a:p>
          <a:p>
            <a:pPr lvl="2" eaLnBrk="1" hangingPunct="1"/>
            <a:r>
              <a:rPr lang="en-US" sz="1800" dirty="0" smtClean="0"/>
              <a:t>Suppressing any opposition, especially the Left,</a:t>
            </a:r>
          </a:p>
          <a:p>
            <a:pPr lvl="2" eaLnBrk="1" hangingPunct="1"/>
            <a:r>
              <a:rPr lang="en-US" sz="1800" dirty="0" smtClean="0"/>
              <a:t>Suppressing Islam </a:t>
            </a:r>
            <a:r>
              <a:rPr lang="tr-TR" sz="1800" dirty="0" smtClean="0"/>
              <a:t>in a </a:t>
            </a:r>
            <a:r>
              <a:rPr lang="tr-TR" sz="1800" dirty="0" err="1" smtClean="0"/>
              <a:t>way</a:t>
            </a:r>
            <a:r>
              <a:rPr lang="tr-TR" sz="1800" dirty="0" smtClean="0"/>
              <a:t> </a:t>
            </a:r>
            <a:r>
              <a:rPr lang="en-US" sz="1800" dirty="0" smtClean="0"/>
              <a:t>to interfere with private lives</a:t>
            </a:r>
          </a:p>
          <a:p>
            <a:pPr eaLnBrk="1" hangingPunct="1"/>
            <a:r>
              <a:rPr lang="en-US" sz="2000" dirty="0" smtClean="0"/>
              <a:t>Now, </a:t>
            </a:r>
            <a:r>
              <a:rPr lang="en-US" sz="2000" b="1" dirty="0" smtClean="0"/>
              <a:t>Europe of 2000s </a:t>
            </a:r>
            <a:r>
              <a:rPr lang="en-US" sz="2000" dirty="0" smtClean="0"/>
              <a:t>is a perfect antithesis of the </a:t>
            </a:r>
            <a:r>
              <a:rPr lang="en-US" sz="2000" b="1" dirty="0" smtClean="0"/>
              <a:t>Europe of 1930s. </a:t>
            </a:r>
            <a:r>
              <a:rPr lang="en-US" sz="2000" dirty="0" smtClean="0"/>
              <a:t>«Democracy» no more means the rule of the majority, but the recognition of infra identities. </a:t>
            </a:r>
          </a:p>
          <a:p>
            <a:pPr eaLnBrk="1" hangingPunct="1"/>
            <a:r>
              <a:rPr lang="en-US" sz="2000" dirty="0" err="1" smtClean="0"/>
              <a:t>Kemalists</a:t>
            </a:r>
            <a:r>
              <a:rPr lang="en-US" sz="2000" dirty="0" smtClean="0"/>
              <a:t> today still adhere to 1930 principles </a:t>
            </a:r>
            <a:r>
              <a:rPr lang="en-US" sz="2000" b="1" dirty="0" smtClean="0"/>
              <a:t>focused on strong Nation-state</a:t>
            </a:r>
            <a:r>
              <a:rPr lang="tr-TR" sz="2000" dirty="0" smtClean="0"/>
              <a:t>. </a:t>
            </a:r>
            <a:r>
              <a:rPr lang="tr-TR" sz="2000" dirty="0" err="1" smtClean="0"/>
              <a:t>They</a:t>
            </a:r>
            <a:r>
              <a:rPr lang="tr-TR" sz="2000" dirty="0" smtClean="0"/>
              <a:t> </a:t>
            </a:r>
            <a:r>
              <a:rPr lang="tr-TR" sz="2000" dirty="0" err="1" smtClean="0"/>
              <a:t>think</a:t>
            </a:r>
            <a:r>
              <a:rPr lang="tr-TR" sz="2000" dirty="0" smtClean="0"/>
              <a:t> </a:t>
            </a:r>
            <a:r>
              <a:rPr lang="en-US" sz="2000" dirty="0" smtClean="0"/>
              <a:t>that a society </a:t>
            </a:r>
            <a:r>
              <a:rPr lang="en-US" sz="2000" b="1" dirty="0" smtClean="0"/>
              <a:t>focused on the Individual </a:t>
            </a:r>
            <a:r>
              <a:rPr lang="en-US" sz="2000" dirty="0" smtClean="0"/>
              <a:t>will split the country</a:t>
            </a:r>
          </a:p>
          <a:p>
            <a:pPr eaLnBrk="1" hangingPunct="1"/>
            <a:r>
              <a:rPr lang="en-US" sz="2000" dirty="0" smtClean="0"/>
              <a:t>Furthermore, they refuse to admit the principle of one-shot gun. This is best illustrated by the story of Military Coups, especially </a:t>
            </a:r>
            <a:r>
              <a:rPr lang="tr-TR" sz="2000" dirty="0" err="1" smtClean="0"/>
              <a:t>by</a:t>
            </a:r>
            <a:r>
              <a:rPr lang="tr-TR" sz="2000" dirty="0" smtClean="0"/>
              <a:t> </a:t>
            </a:r>
            <a:r>
              <a:rPr lang="en-US" sz="2000" dirty="0" smtClean="0"/>
              <a:t>that of 1980.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9EDB-1876-4257-917F-163207C1210E}" type="slidenum">
              <a:rPr lang="en-GB"/>
              <a:pPr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6328"/>
            <a:ext cx="8507288" cy="6206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en-US" sz="2400" dirty="0" smtClean="0"/>
              <a:t>1980 military coup and its dialectical consequences:</a:t>
            </a:r>
            <a:br>
              <a:rPr lang="en-US" sz="2400" dirty="0" smtClean="0"/>
            </a:br>
            <a:r>
              <a:rPr lang="tr-TR" sz="2400" dirty="0" smtClean="0"/>
              <a:t> </a:t>
            </a:r>
            <a:endParaRPr lang="en-US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 eaLnBrk="1" hangingPunct="1"/>
            <a:endParaRPr lang="tr-TR" sz="2200" dirty="0" smtClean="0"/>
          </a:p>
          <a:p>
            <a:pPr eaLnBrk="1" hangingPunct="1"/>
            <a:r>
              <a:rPr lang="en-US" sz="2200" dirty="0" smtClean="0"/>
              <a:t>Main results of the Coup:</a:t>
            </a:r>
          </a:p>
          <a:p>
            <a:pPr lvl="1" eaLnBrk="1" hangingPunct="1"/>
            <a:r>
              <a:rPr lang="en-US" sz="2000" dirty="0" smtClean="0"/>
              <a:t>Tortures by the Military make life unbearable, especially for the Kurds</a:t>
            </a:r>
          </a:p>
          <a:p>
            <a:pPr lvl="1" eaLnBrk="1" hangingPunct="1"/>
            <a:r>
              <a:rPr lang="en-US" sz="2000" dirty="0" smtClean="0"/>
              <a:t>“Green/Islamist/Anatolian Capital” (“Anatolian Tigers”) rises.</a:t>
            </a:r>
          </a:p>
          <a:p>
            <a:pPr lvl="2" eaLnBrk="1" hangingPunct="1"/>
            <a:r>
              <a:rPr lang="en-US" sz="1800" dirty="0" smtClean="0"/>
              <a:t>Impact of the “</a:t>
            </a:r>
            <a:r>
              <a:rPr lang="en-US" sz="1800" dirty="0" err="1" smtClean="0"/>
              <a:t>Turco</a:t>
            </a:r>
            <a:r>
              <a:rPr lang="en-US" sz="1800" dirty="0" smtClean="0"/>
              <a:t>-Islamic Synthesis”, the official ideology of the military coup anxious to fill in the ideological vacuum left by Socialism</a:t>
            </a:r>
          </a:p>
          <a:p>
            <a:pPr lvl="2" eaLnBrk="1" hangingPunct="1"/>
            <a:r>
              <a:rPr lang="en-US" sz="1800" dirty="0" smtClean="0"/>
              <a:t>But especially: Impact  of the “gold coins under the pillow” that turned into investments thanks to Prime Minister </a:t>
            </a:r>
            <a:r>
              <a:rPr lang="en-US" sz="1800" dirty="0" err="1" smtClean="0"/>
              <a:t>Özal’s</a:t>
            </a:r>
            <a:r>
              <a:rPr lang="en-US" sz="1800" dirty="0" smtClean="0"/>
              <a:t> bank credits (1983 </a:t>
            </a:r>
            <a:r>
              <a:rPr lang="en-US" sz="1800" dirty="0" smtClean="0">
                <a:sym typeface="Wingdings" pitchFamily="2" charset="2"/>
              </a:rPr>
              <a:t>)</a:t>
            </a:r>
            <a:endParaRPr lang="en-US" sz="1800" dirty="0" smtClean="0"/>
          </a:p>
          <a:p>
            <a:pPr eaLnBrk="1" hangingPunct="1"/>
            <a:r>
              <a:rPr lang="en-US" sz="2200" dirty="0" smtClean="0"/>
              <a:t>Final outcome: The advent of </a:t>
            </a:r>
            <a:r>
              <a:rPr lang="en-US" sz="2200" dirty="0" err="1" smtClean="0"/>
              <a:t>Kemalism’s</a:t>
            </a:r>
            <a:r>
              <a:rPr lang="en-US" sz="2200" dirty="0" smtClean="0"/>
              <a:t> antitheses</a:t>
            </a:r>
            <a:r>
              <a:rPr lang="tr-TR" sz="2200" dirty="0" smtClean="0"/>
              <a:t>:</a:t>
            </a:r>
            <a:r>
              <a:rPr lang="en-US" sz="2200" dirty="0" smtClean="0"/>
              <a:t> </a:t>
            </a:r>
          </a:p>
          <a:p>
            <a:pPr lvl="1" eaLnBrk="1" hangingPunct="1"/>
            <a:r>
              <a:rPr lang="en-US" sz="2000" dirty="0" smtClean="0"/>
              <a:t>Eruption of </a:t>
            </a:r>
            <a:r>
              <a:rPr lang="tr-TR" sz="2000" dirty="0" smtClean="0"/>
              <a:t>an </a:t>
            </a:r>
            <a:r>
              <a:rPr lang="en-US" sz="2000" dirty="0" smtClean="0"/>
              <a:t>armed </a:t>
            </a:r>
            <a:r>
              <a:rPr lang="en-US" sz="2000" b="1" dirty="0" smtClean="0"/>
              <a:t>Kurdish</a:t>
            </a:r>
            <a:r>
              <a:rPr lang="en-US" sz="2000" dirty="0" smtClean="0"/>
              <a:t> nationalism (1984)</a:t>
            </a:r>
          </a:p>
          <a:p>
            <a:pPr lvl="1" eaLnBrk="1" hangingPunct="1"/>
            <a:r>
              <a:rPr lang="en-US" sz="2000" dirty="0" smtClean="0"/>
              <a:t>Eruption of </a:t>
            </a:r>
            <a:r>
              <a:rPr lang="tr-TR" sz="2000" dirty="0" smtClean="0"/>
              <a:t>an </a:t>
            </a:r>
            <a:r>
              <a:rPr lang="en-US" sz="2000" b="1" dirty="0" smtClean="0"/>
              <a:t>Islamist</a:t>
            </a:r>
            <a:r>
              <a:rPr lang="en-US" sz="2000" dirty="0" smtClean="0"/>
              <a:t> party representing Anatolian Capital: 1995 election victory of RP</a:t>
            </a:r>
            <a:r>
              <a:rPr lang="tr-TR" sz="2000" dirty="0" smtClean="0"/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sz="2200" dirty="0" smtClean="0"/>
          </a:p>
          <a:p>
            <a:pPr eaLnBrk="1" hangingPunct="1"/>
            <a:endParaRPr lang="en-GB" sz="2600" dirty="0" smtClean="0"/>
          </a:p>
          <a:p>
            <a:pPr lvl="1" eaLnBrk="1" hangingPunct="1"/>
            <a:endParaRPr lang="tr-TR" sz="2200" dirty="0" smtClean="0"/>
          </a:p>
          <a:p>
            <a:pPr eaLnBrk="1" hangingPunct="1"/>
            <a:endParaRPr lang="en-GB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836413-07E7-425E-81B1-12C4CC2D1733}" type="slidenum">
              <a:rPr lang="en-GB"/>
              <a:pPr>
                <a:defRPr/>
              </a:pPr>
              <a:t>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57606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err="1" smtClean="0"/>
              <a:t>IslamIst</a:t>
            </a:r>
            <a:r>
              <a:rPr lang="en-US" sz="2400" dirty="0" smtClean="0"/>
              <a:t> party (</a:t>
            </a:r>
            <a:r>
              <a:rPr lang="en-US" sz="2400" dirty="0" err="1" smtClean="0"/>
              <a:t>rp</a:t>
            </a:r>
            <a:r>
              <a:rPr lang="en-US" sz="2400" dirty="0" smtClean="0"/>
              <a:t>) and the </a:t>
            </a:r>
            <a:r>
              <a:rPr lang="en-US" sz="2400" dirty="0" err="1" smtClean="0"/>
              <a:t>jacobine</a:t>
            </a:r>
            <a:r>
              <a:rPr lang="en-US" sz="2400" dirty="0" smtClean="0"/>
              <a:t> answer:</a:t>
            </a:r>
            <a:br>
              <a:rPr lang="en-US" sz="2400" dirty="0" smtClean="0"/>
            </a:br>
            <a:r>
              <a:rPr lang="en-US" sz="2400" dirty="0" smtClean="0"/>
              <a:t>the Military memorandum of 28 Feb. 1997</a:t>
            </a:r>
            <a:endParaRPr lang="en-US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5616575"/>
          </a:xfrm>
        </p:spPr>
        <p:txBody>
          <a:bodyPr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3600" dirty="0" smtClean="0"/>
              <a:t>As a coalition government partner, RP acts like a spoiled child who obtained everything at once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sz="3100" dirty="0" smtClean="0"/>
              <a:t>Prime Minister </a:t>
            </a:r>
            <a:r>
              <a:rPr lang="en-US" sz="3100" dirty="0" err="1" smtClean="0"/>
              <a:t>Erbakan</a:t>
            </a:r>
            <a:r>
              <a:rPr lang="en-US" sz="3100" dirty="0" smtClean="0"/>
              <a:t>: “</a:t>
            </a:r>
            <a:r>
              <a:rPr lang="en-US" sz="3100" i="1" dirty="0" smtClean="0"/>
              <a:t>Now the question is whether Islam will come smoothly or by bloodshed</a:t>
            </a:r>
            <a:r>
              <a:rPr lang="en-US" sz="3100" dirty="0" smtClean="0"/>
              <a:t>” (1994)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sz="3100" dirty="0" smtClean="0"/>
              <a:t>T. </a:t>
            </a:r>
            <a:r>
              <a:rPr lang="en-US" sz="3100" dirty="0" err="1" smtClean="0"/>
              <a:t>Erdoğan</a:t>
            </a:r>
            <a:r>
              <a:rPr lang="en-US" sz="3100" dirty="0" smtClean="0"/>
              <a:t>, RP Mayor of Istanbul: </a:t>
            </a:r>
            <a:r>
              <a:rPr lang="en-US" sz="3100" i="1" dirty="0" smtClean="0"/>
              <a:t>“They say sovereignty belongs to the Nation. Just watch this big lie!” </a:t>
            </a:r>
            <a:r>
              <a:rPr lang="en-US" sz="3100" dirty="0" smtClean="0"/>
              <a:t>(1994)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sz="3100" dirty="0" smtClean="0"/>
              <a:t>Another mayor of RP: </a:t>
            </a:r>
            <a:r>
              <a:rPr lang="en-US" sz="3100" i="1" dirty="0" smtClean="0"/>
              <a:t>“Muslims should not forget the greed, grudge and hate inside them”</a:t>
            </a:r>
            <a:r>
              <a:rPr lang="en-US" sz="3100" dirty="0" smtClean="0"/>
              <a:t> (1996)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sz="3100" dirty="0" smtClean="0"/>
              <a:t>MÜSİAD, the main representative of the Green Capital, engages into open confrontation with TÜSİAD, the  representative of the Grand Bourgeoisie of Istanbul. This is an in-class class struggle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sz="3100" dirty="0" smtClean="0"/>
              <a:t>RP is for interest-free Islamic banking, pro-Iran, and is against foreign capital, EU, and Israel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3600" dirty="0" smtClean="0"/>
              <a:t>The National Security Council, dominated by the Military, reacts by publishing a memorandum on 28 February 1997 defending laicism. This has the support of: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3100" dirty="0" smtClean="0"/>
              <a:t>The mainstream media </a:t>
            </a:r>
            <a:r>
              <a:rPr lang="tr-TR" sz="3100" dirty="0" err="1" smtClean="0"/>
              <a:t>which</a:t>
            </a:r>
            <a:r>
              <a:rPr lang="tr-TR" sz="3100" dirty="0" smtClean="0"/>
              <a:t> </a:t>
            </a:r>
            <a:r>
              <a:rPr lang="tr-TR" sz="3100" dirty="0" err="1" smtClean="0"/>
              <a:t>was</a:t>
            </a:r>
            <a:r>
              <a:rPr lang="tr-TR" sz="3100" dirty="0" smtClean="0"/>
              <a:t> </a:t>
            </a:r>
            <a:r>
              <a:rPr lang="en-US" sz="3100" dirty="0" smtClean="0"/>
              <a:t>very carefully manipulated by the Military,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sz="3100" dirty="0" smtClean="0"/>
              <a:t>The Grand Bourgeoisie who is no more afraid of Communism but is afraid of Islamists,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sz="3100" dirty="0" smtClean="0"/>
              <a:t>The bulk of the nascent civil society which is against the Islamists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3600" dirty="0" smtClean="0"/>
              <a:t>RP </a:t>
            </a:r>
            <a:r>
              <a:rPr lang="tr-TR" sz="3600" dirty="0" err="1" smtClean="0"/>
              <a:t>fell</a:t>
            </a:r>
            <a:r>
              <a:rPr lang="tr-TR" sz="3600" dirty="0" smtClean="0"/>
              <a:t> </a:t>
            </a:r>
            <a:r>
              <a:rPr lang="en-US" sz="3600" dirty="0" smtClean="0"/>
              <a:t>and w</a:t>
            </a:r>
            <a:r>
              <a:rPr lang="tr-TR" sz="3600" dirty="0" smtClean="0"/>
              <a:t>as </a:t>
            </a:r>
            <a:r>
              <a:rPr lang="en-US" sz="3600" dirty="0" smtClean="0"/>
              <a:t>closed by Court, but the memorandum </a:t>
            </a:r>
            <a:r>
              <a:rPr lang="tr-TR" sz="3600" dirty="0" err="1" smtClean="0"/>
              <a:t>was</a:t>
            </a:r>
            <a:r>
              <a:rPr lang="tr-TR" sz="3600" dirty="0" smtClean="0"/>
              <a:t> </a:t>
            </a:r>
            <a:r>
              <a:rPr lang="en-US" sz="3600" dirty="0" smtClean="0"/>
              <a:t>again </a:t>
            </a:r>
            <a:r>
              <a:rPr lang="tr-TR" sz="3600" dirty="0" err="1" smtClean="0"/>
              <a:t>going</a:t>
            </a:r>
            <a:r>
              <a:rPr lang="tr-TR" sz="3600" dirty="0" smtClean="0"/>
              <a:t> </a:t>
            </a:r>
            <a:r>
              <a:rPr lang="tr-TR" sz="3600" dirty="0" err="1" smtClean="0"/>
              <a:t>to</a:t>
            </a:r>
            <a:r>
              <a:rPr lang="tr-TR" sz="3600" dirty="0" smtClean="0"/>
              <a:t> </a:t>
            </a:r>
            <a:r>
              <a:rPr lang="en-US" sz="3600" dirty="0" smtClean="0"/>
              <a:t>create its </a:t>
            </a:r>
            <a:r>
              <a:rPr lang="tr-TR" sz="3600" dirty="0" smtClean="0"/>
              <a:t>antagonist </a:t>
            </a:r>
            <a:r>
              <a:rPr lang="en-US" sz="3600" dirty="0" smtClean="0"/>
              <a:t>when 2002 elections c</a:t>
            </a:r>
            <a:r>
              <a:rPr lang="tr-TR" sz="3600" dirty="0" smtClean="0"/>
              <a:t>a</a:t>
            </a:r>
            <a:r>
              <a:rPr lang="en-US" sz="3600" dirty="0" smtClean="0"/>
              <a:t>me. Claimant for power this time is a very different type of “Islamist” because </a:t>
            </a:r>
            <a:r>
              <a:rPr lang="tr-TR" sz="3600" dirty="0" smtClean="0"/>
              <a:t>in a </a:t>
            </a:r>
            <a:r>
              <a:rPr lang="tr-TR" sz="3600" dirty="0" err="1" smtClean="0"/>
              <a:t>very</a:t>
            </a:r>
            <a:r>
              <a:rPr lang="tr-TR" sz="3600" dirty="0" smtClean="0"/>
              <a:t> </a:t>
            </a:r>
            <a:r>
              <a:rPr lang="tr-TR" sz="3600" dirty="0" err="1" smtClean="0"/>
              <a:t>short</a:t>
            </a:r>
            <a:r>
              <a:rPr lang="tr-TR" sz="3600" dirty="0" smtClean="0"/>
              <a:t> time </a:t>
            </a:r>
            <a:r>
              <a:rPr lang="en-US" sz="3600" dirty="0" smtClean="0"/>
              <a:t>the Green Capital </a:t>
            </a:r>
            <a:r>
              <a:rPr lang="tr-TR" sz="3600" dirty="0" err="1" smtClean="0"/>
              <a:t>went</a:t>
            </a:r>
            <a:r>
              <a:rPr lang="tr-TR" sz="3600" dirty="0" smtClean="0"/>
              <a:t> </a:t>
            </a:r>
            <a:r>
              <a:rPr lang="en-US" sz="3600" dirty="0" smtClean="0"/>
              <a:t>through a very interesting transformation</a:t>
            </a:r>
            <a:r>
              <a:rPr lang="tr-TR" sz="3600" dirty="0" smtClean="0"/>
              <a:t>.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A5528-59A3-4639-B44F-C7DCF00BA001}" type="slidenum">
              <a:rPr lang="en-GB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64807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metamorphosis of the green capital: from </a:t>
            </a:r>
            <a:r>
              <a:rPr lang="en-US" sz="2400" dirty="0" err="1" smtClean="0"/>
              <a:t>rp</a:t>
            </a:r>
            <a:r>
              <a:rPr lang="en-US" sz="2400" dirty="0" smtClean="0"/>
              <a:t> to </a:t>
            </a:r>
            <a:r>
              <a:rPr lang="en-US" sz="2400" dirty="0" err="1" smtClean="0"/>
              <a:t>akp</a:t>
            </a:r>
            <a:endParaRPr lang="en-US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 eaLnBrk="1" hangingPunct="1">
              <a:defRPr/>
            </a:pPr>
            <a:r>
              <a:rPr lang="en-US" sz="2200" dirty="0" smtClean="0"/>
              <a:t>In less than two decades Green Capital has literally </a:t>
            </a:r>
            <a:r>
              <a:rPr lang="en-US" sz="2200" b="1" dirty="0" smtClean="0"/>
              <a:t>metamorphosed</a:t>
            </a:r>
            <a:r>
              <a:rPr lang="en-US" sz="2200" dirty="0" smtClean="0"/>
              <a:t>:  </a:t>
            </a:r>
          </a:p>
          <a:p>
            <a:pPr lvl="1" eaLnBrk="1" hangingPunct="1">
              <a:defRPr/>
            </a:pPr>
            <a:r>
              <a:rPr lang="en-US" sz="1900" dirty="0" smtClean="0"/>
              <a:t>In late 80s Green Capital, in contradistinction with the Istanbul (Grand) Capital who made its accumulation by closing the customs</a:t>
            </a:r>
            <a:r>
              <a:rPr lang="tr-TR" sz="1900" dirty="0" smtClean="0"/>
              <a:t>  </a:t>
            </a:r>
            <a:r>
              <a:rPr lang="en-US" sz="1900" dirty="0" smtClean="0"/>
              <a:t>until early 80s («import substitution»), starts to export. It thus opens to international market and articulates to Globalization/international capitalism. </a:t>
            </a:r>
          </a:p>
          <a:p>
            <a:pPr lvl="1" eaLnBrk="1" hangingPunct="1">
              <a:defRPr/>
            </a:pPr>
            <a:r>
              <a:rPr lang="en-US" sz="1900" dirty="0" smtClean="0"/>
              <a:t>The superstructure follows suit. In the 90s comes the “Green» pop, hard rock, metal groups</a:t>
            </a:r>
            <a:r>
              <a:rPr lang="tr-TR" sz="1900" dirty="0" smtClean="0"/>
              <a:t>.</a:t>
            </a:r>
            <a:r>
              <a:rPr lang="en-US" sz="1900" dirty="0" smtClean="0"/>
              <a:t> Islamist stand-up stars make fun, among others, of those who leave their mobile phone open during the prayer. Islamist women go jogging. The veil now means a visa to go out on the street and meet your boyfriend, and smoke a cigarette</a:t>
            </a:r>
          </a:p>
          <a:p>
            <a:pPr lvl="1" eaLnBrk="1" hangingPunct="1">
              <a:defRPr/>
            </a:pPr>
            <a:r>
              <a:rPr lang="en-US" sz="1900" dirty="0" smtClean="0"/>
              <a:t>MUSIAD’s governing board goes to the cocktail party given in honor of the 50</a:t>
            </a:r>
            <a:r>
              <a:rPr lang="en-US" sz="1900" baseline="30000" dirty="0" smtClean="0"/>
              <a:t>th</a:t>
            </a:r>
            <a:r>
              <a:rPr lang="en-US" sz="1900" dirty="0" smtClean="0"/>
              <a:t> anniversary of the Israeli State. They drink lemonade only, but one of them says: “</a:t>
            </a:r>
            <a:r>
              <a:rPr lang="en-US" sz="1900" i="1" dirty="0" smtClean="0"/>
              <a:t>Our grudge against Israel is over</a:t>
            </a:r>
            <a:r>
              <a:rPr lang="en-US" sz="1900" dirty="0" smtClean="0"/>
              <a:t>”. </a:t>
            </a:r>
          </a:p>
          <a:p>
            <a:pPr lvl="1" eaLnBrk="1" hangingPunct="1">
              <a:defRPr/>
            </a:pPr>
            <a:r>
              <a:rPr lang="en-US" sz="1900" dirty="0" smtClean="0"/>
              <a:t>In the 2000s, many Islamist companies are gone bankrupt, </a:t>
            </a:r>
            <a:r>
              <a:rPr lang="en-US" sz="1900" dirty="0" err="1" smtClean="0"/>
              <a:t>Hizbullah</a:t>
            </a:r>
            <a:r>
              <a:rPr lang="en-US" sz="1900" dirty="0" smtClean="0"/>
              <a:t> is despised as their “torture houses” are discovered. The new key concept is EU</a:t>
            </a:r>
          </a:p>
          <a:p>
            <a:pPr marL="1198800" lvl="3" indent="-284400" eaLnBrk="1" hangingPunct="1">
              <a:spcBef>
                <a:spcPts val="480"/>
              </a:spcBef>
              <a:defRPr/>
            </a:pPr>
            <a:r>
              <a:rPr lang="tr-TR" sz="1800" dirty="0" smtClean="0"/>
              <a:t>AKP «</a:t>
            </a:r>
            <a:r>
              <a:rPr lang="tr-TR" sz="1800" dirty="0" err="1" smtClean="0"/>
              <a:t>imports</a:t>
            </a:r>
            <a:r>
              <a:rPr lang="tr-TR" sz="1800" dirty="0" smtClean="0"/>
              <a:t>» </a:t>
            </a:r>
            <a:r>
              <a:rPr lang="tr-TR" sz="1800" dirty="0" err="1" smtClean="0"/>
              <a:t>legitimacy</a:t>
            </a:r>
            <a:r>
              <a:rPr lang="tr-TR" sz="1800" dirty="0" smtClean="0"/>
              <a:t>,</a:t>
            </a:r>
          </a:p>
          <a:p>
            <a:pPr marL="1198800" lvl="3" indent="-284400" eaLnBrk="1" hangingPunct="1">
              <a:spcBef>
                <a:spcPts val="480"/>
              </a:spcBef>
              <a:defRPr/>
            </a:pPr>
            <a:r>
              <a:rPr lang="en-US" sz="1800" dirty="0" smtClean="0"/>
              <a:t>EU values profit the Islamists most (freedom of expression, of belief, etc.) </a:t>
            </a:r>
          </a:p>
          <a:p>
            <a:pPr marL="1198800" lvl="3" indent="-284400" eaLnBrk="1" hangingPunct="1">
              <a:spcBef>
                <a:spcPts val="480"/>
              </a:spcBef>
              <a:defRPr/>
            </a:pPr>
            <a:r>
              <a:rPr lang="en-US" sz="1800" dirty="0" smtClean="0"/>
              <a:t>Islamists are now the New Rich. M. </a:t>
            </a:r>
            <a:r>
              <a:rPr lang="en-US" sz="1800" dirty="0" err="1" smtClean="0"/>
              <a:t>Jourdains</a:t>
            </a:r>
            <a:r>
              <a:rPr lang="en-US" sz="1800" dirty="0" smtClean="0"/>
              <a:t> are in search of interior designers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</a:p>
          <a:p>
            <a:pPr lvl="3" eaLnBrk="1" hangingPunct="1">
              <a:defRPr/>
            </a:pPr>
            <a:endParaRPr lang="en-US" sz="16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0AA57-0ADB-4429-A453-360C48B562F7}" type="slidenum">
              <a:rPr lang="en-GB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2161</TotalTime>
  <Words>2116</Words>
  <Application>Microsoft Office PowerPoint</Application>
  <PresentationFormat>On-screen Show (4:3)</PresentationFormat>
  <Paragraphs>260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Trek</vt:lpstr>
      <vt:lpstr> Towards a New Tunisian Reality  International Policy Debate Conference  Tunis, June 17, 2011 </vt:lpstr>
      <vt:lpstr> Terminology: </vt:lpstr>
      <vt:lpstr>Laicism and Secularism</vt:lpstr>
      <vt:lpstr>Hypotheses stemming from the Turkish experience  since the abolition of the caliphate  in 1924 </vt:lpstr>
      <vt:lpstr>Kemalism, The FIRST wave of modernization: a huge leap forward in development</vt:lpstr>
      <vt:lpstr>THE KEMALIST REVOLUTION  - A realistic APPRAISAL </vt:lpstr>
      <vt:lpstr> 1980 military coup and its dialectical consequences:  </vt:lpstr>
      <vt:lpstr>IslamIst party (rp) and the jacobine answer: the Military memorandum of 28 Feb. 1997</vt:lpstr>
      <vt:lpstr>metamorphosis of the green capital: from rp to akp</vt:lpstr>
      <vt:lpstr>Living room of a rich muslim house, istanbul</vt:lpstr>
      <vt:lpstr>The bedroom</vt:lpstr>
      <vt:lpstr>A new type of islamist women</vt:lpstr>
      <vt:lpstr>Musiad women play paintball, do bungee jumping</vt:lpstr>
      <vt:lpstr>akp</vt:lpstr>
      <vt:lpstr>Despair and Hope</vt:lpstr>
      <vt:lpstr>Dialectics: jacobinism and The islamist party</vt:lpstr>
      <vt:lpstr>Military action - popular reaction process</vt:lpstr>
      <vt:lpstr>Jacobine action weaker every time</vt:lpstr>
      <vt:lpstr>Prologue: one question, one answer</vt:lpstr>
      <vt:lpstr>An overall view of the REFORM PROCESS IN TURKEY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baskın Oran</dc:creator>
  <cp:lastModifiedBy>Adil Oran</cp:lastModifiedBy>
  <cp:revision>152</cp:revision>
  <cp:lastPrinted>2011-06-15T11:23:30Z</cp:lastPrinted>
  <dcterms:created xsi:type="dcterms:W3CDTF">2011-06-10T13:35:44Z</dcterms:created>
  <dcterms:modified xsi:type="dcterms:W3CDTF">2011-06-22T07:32:13Z</dcterms:modified>
</cp:coreProperties>
</file>