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87" r:id="rId2"/>
    <p:sldId id="333" r:id="rId3"/>
    <p:sldId id="285" r:id="rId4"/>
    <p:sldId id="344" r:id="rId5"/>
    <p:sldId id="288" r:id="rId6"/>
    <p:sldId id="321" r:id="rId7"/>
    <p:sldId id="289" r:id="rId8"/>
    <p:sldId id="290" r:id="rId9"/>
    <p:sldId id="291" r:id="rId10"/>
    <p:sldId id="322" r:id="rId11"/>
    <p:sldId id="347" r:id="rId12"/>
    <p:sldId id="293" r:id="rId13"/>
    <p:sldId id="294" r:id="rId14"/>
    <p:sldId id="334" r:id="rId15"/>
    <p:sldId id="295" r:id="rId16"/>
    <p:sldId id="296" r:id="rId17"/>
    <p:sldId id="297" r:id="rId18"/>
    <p:sldId id="323" r:id="rId19"/>
    <p:sldId id="299" r:id="rId20"/>
    <p:sldId id="301" r:id="rId21"/>
    <p:sldId id="348" r:id="rId22"/>
    <p:sldId id="300" r:id="rId23"/>
    <p:sldId id="349" r:id="rId24"/>
    <p:sldId id="324" r:id="rId25"/>
    <p:sldId id="325" r:id="rId26"/>
    <p:sldId id="326" r:id="rId27"/>
    <p:sldId id="328" r:id="rId28"/>
    <p:sldId id="330" r:id="rId29"/>
    <p:sldId id="305" r:id="rId30"/>
    <p:sldId id="343" r:id="rId31"/>
    <p:sldId id="345" r:id="rId32"/>
    <p:sldId id="350" r:id="rId33"/>
    <p:sldId id="332" r:id="rId34"/>
    <p:sldId id="306" r:id="rId35"/>
    <p:sldId id="307" r:id="rId36"/>
    <p:sldId id="308" r:id="rId37"/>
    <p:sldId id="309" r:id="rId38"/>
    <p:sldId id="310" r:id="rId39"/>
    <p:sldId id="311" r:id="rId40"/>
    <p:sldId id="312" r:id="rId41"/>
    <p:sldId id="313" r:id="rId42"/>
    <p:sldId id="335" r:id="rId43"/>
    <p:sldId id="336" r:id="rId44"/>
    <p:sldId id="337" r:id="rId45"/>
    <p:sldId id="338" r:id="rId46"/>
    <p:sldId id="339" r:id="rId47"/>
    <p:sldId id="316" r:id="rId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54BAC87-76EF-714C-AB48-339D30138724}">
          <p14:sldIdLst>
            <p14:sldId id="287"/>
            <p14:sldId id="333"/>
            <p14:sldId id="285"/>
            <p14:sldId id="344"/>
            <p14:sldId id="288"/>
            <p14:sldId id="321"/>
            <p14:sldId id="289"/>
            <p14:sldId id="290"/>
            <p14:sldId id="291"/>
            <p14:sldId id="322"/>
            <p14:sldId id="347"/>
            <p14:sldId id="293"/>
            <p14:sldId id="294"/>
            <p14:sldId id="334"/>
            <p14:sldId id="295"/>
            <p14:sldId id="296"/>
            <p14:sldId id="297"/>
            <p14:sldId id="323"/>
            <p14:sldId id="299"/>
            <p14:sldId id="301"/>
            <p14:sldId id="348"/>
            <p14:sldId id="300"/>
            <p14:sldId id="349"/>
            <p14:sldId id="324"/>
            <p14:sldId id="325"/>
            <p14:sldId id="326"/>
            <p14:sldId id="328"/>
            <p14:sldId id="330"/>
            <p14:sldId id="305"/>
            <p14:sldId id="343"/>
            <p14:sldId id="345"/>
            <p14:sldId id="350"/>
            <p14:sldId id="332"/>
            <p14:sldId id="306"/>
            <p14:sldId id="307"/>
            <p14:sldId id="308"/>
            <p14:sldId id="309"/>
            <p14:sldId id="310"/>
            <p14:sldId id="311"/>
            <p14:sldId id="312"/>
            <p14:sldId id="313"/>
            <p14:sldId id="335"/>
            <p14:sldId id="336"/>
            <p14:sldId id="337"/>
            <p14:sldId id="338"/>
            <p14:sldId id="339"/>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74" autoAdjust="0"/>
    <p:restoredTop sz="94674"/>
  </p:normalViewPr>
  <p:slideViewPr>
    <p:cSldViewPr>
      <p:cViewPr varScale="1">
        <p:scale>
          <a:sx n="120" d="100"/>
          <a:sy n="120" d="100"/>
        </p:scale>
        <p:origin x="191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47EF5-EED5-4FB0-BD5E-64DE442CFA73}" type="datetimeFigureOut">
              <a:rPr lang="tr-TR" smtClean="0"/>
              <a:t>07.11.2018</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7B66-BF6B-4BB6-80FA-3EC777C0EE9E}" type="slidenum">
              <a:rPr lang="tr-TR" smtClean="0"/>
              <a:t>‹#›</a:t>
            </a:fld>
            <a:endParaRPr lang="tr-TR"/>
          </a:p>
        </p:txBody>
      </p:sp>
    </p:spTree>
    <p:extLst>
      <p:ext uri="{BB962C8B-B14F-4D97-AF65-F5344CB8AC3E}">
        <p14:creationId xmlns:p14="http://schemas.microsoft.com/office/powerpoint/2010/main" val="422848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80000"/>
              </a:lnSpc>
              <a:spcBef>
                <a:spcPct val="0"/>
              </a:spcBef>
            </a:pPr>
            <a:r>
              <a:rPr lang="tr-TR" altLang="tr-TR" sz="1600" smtClean="0"/>
              <a:t> </a:t>
            </a:r>
          </a:p>
          <a:p>
            <a:pPr lvl="1" eaLnBrk="1" hangingPunct="1">
              <a:lnSpc>
                <a:spcPct val="80000"/>
              </a:lnSpc>
              <a:spcBef>
                <a:spcPct val="0"/>
              </a:spcBef>
            </a:pPr>
            <a:r>
              <a:rPr lang="tr-TR" altLang="tr-TR" sz="1600" smtClean="0"/>
              <a:t>, </a:t>
            </a:r>
            <a:endParaRPr lang="en-US" altLang="tr-T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ndara" panose="020E0502030303020204" pitchFamily="34" charset="0"/>
                <a:cs typeface="Arial" panose="020B0604020202020204" pitchFamily="34" charset="0"/>
              </a:defRPr>
            </a:lvl1pPr>
            <a:lvl2pPr marL="742950" indent="-285750" eaLnBrk="0" hangingPunct="0">
              <a:defRPr>
                <a:solidFill>
                  <a:schemeClr val="tx1"/>
                </a:solidFill>
                <a:latin typeface="Candara" panose="020E0502030303020204" pitchFamily="34" charset="0"/>
                <a:cs typeface="Arial" panose="020B0604020202020204" pitchFamily="34" charset="0"/>
              </a:defRPr>
            </a:lvl2pPr>
            <a:lvl3pPr marL="1143000" indent="-228600" eaLnBrk="0" hangingPunct="0">
              <a:defRPr>
                <a:solidFill>
                  <a:schemeClr val="tx1"/>
                </a:solidFill>
                <a:latin typeface="Candara" panose="020E0502030303020204" pitchFamily="34" charset="0"/>
                <a:cs typeface="Arial" panose="020B0604020202020204" pitchFamily="34" charset="0"/>
              </a:defRPr>
            </a:lvl3pPr>
            <a:lvl4pPr marL="1600200" indent="-228600" eaLnBrk="0" hangingPunct="0">
              <a:defRPr>
                <a:solidFill>
                  <a:schemeClr val="tx1"/>
                </a:solidFill>
                <a:latin typeface="Candara" panose="020E0502030303020204" pitchFamily="34" charset="0"/>
                <a:cs typeface="Arial" panose="020B0604020202020204" pitchFamily="34" charset="0"/>
              </a:defRPr>
            </a:lvl4pPr>
            <a:lvl5pPr marL="2057400" indent="-228600" eaLnBrk="0" hangingPunct="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eaLnBrk="1" hangingPunct="1"/>
            <a:fld id="{2622485C-55EB-4786-A531-FF7F09C30516}" type="slidenum">
              <a:rPr lang="tr-TR" altLang="tr-TR">
                <a:latin typeface="Calibri" panose="020F0502020204030204" pitchFamily="34" charset="0"/>
              </a:rPr>
              <a:pPr eaLnBrk="1" hangingPunct="1"/>
              <a:t>28</a:t>
            </a:fld>
            <a:endParaRPr lang="tr-TR" altLang="tr-TR">
              <a:latin typeface="Calibri" panose="020F0502020204030204" pitchFamily="34" charset="0"/>
            </a:endParaRPr>
          </a:p>
        </p:txBody>
      </p:sp>
    </p:spTree>
    <p:extLst>
      <p:ext uri="{BB962C8B-B14F-4D97-AF65-F5344CB8AC3E}">
        <p14:creationId xmlns:p14="http://schemas.microsoft.com/office/powerpoint/2010/main" val="549381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E0763A5-6912-4E0A-8EB8-2A7B7939BA77}" type="datetime1">
              <a:rPr lang="en-GB" smtClean="0"/>
              <a:t>07/11/2018</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46EFF378-6FC8-4DA7-920B-6AED78C05926}"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634B6B-5DF9-4349-BCCA-4E84BF122825}" type="datetime1">
              <a:rPr lang="en-GB" smtClean="0"/>
              <a:t>07/11/2018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CDB105C-4052-4F5E-A609-1B7852086778}" type="datetime1">
              <a:rPr lang="en-GB" smtClean="0"/>
              <a:t>07/11/2018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8A3D864-A230-462B-966C-942607ECFF42}" type="datetime1">
              <a:rPr lang="en-GB" smtClean="0"/>
              <a:t>07/11/2018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A850867-4B5A-4F1F-8A86-AA6454D3A769}" type="datetime1">
              <a:rPr lang="en-GB" smtClean="0"/>
              <a:t>07/11/2018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EFF378-6FC8-4DA7-920B-6AED78C05926}"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44A0827-CC08-49BE-9FCA-B26DB6EA3F72}" type="datetime1">
              <a:rPr lang="en-GB" smtClean="0"/>
              <a:t>07/11/2018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797ADF7-ED21-4D8B-8F98-30FC1B23FF9A}" type="datetime1">
              <a:rPr lang="en-GB" smtClean="0"/>
              <a:t>07/11/2018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0919F38-A676-4255-A700-1ABFBC4E1FE2}" type="datetime1">
              <a:rPr lang="en-GB" smtClean="0"/>
              <a:t>07/11/2018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1A251-89A0-4B89-8587-AF6CD569F655}" type="datetime1">
              <a:rPr lang="en-GB" smtClean="0"/>
              <a:t>07/11/2018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0A145C6-A3ED-4753-AC63-9DBD1F42EA9D}" type="datetime1">
              <a:rPr lang="en-GB" smtClean="0"/>
              <a:t>07/11/2018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EFF378-6FC8-4DA7-920B-6AED78C05926}"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C37C32B-B74A-46C6-B066-BF611B2DBE9D}" type="datetime1">
              <a:rPr lang="en-GB" smtClean="0"/>
              <a:t>07/11/2018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46EFF378-6FC8-4DA7-920B-6AED78C05926}" type="slidenum">
              <a:rPr lang="en-GB" smtClean="0"/>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CBE44B2-2364-412C-8F8B-6139EFDB9DDE}" type="datetime1">
              <a:rPr lang="en-GB" smtClean="0"/>
              <a:t>07/11/2018</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6EFF378-6FC8-4DA7-920B-6AED78C05926}" type="slidenum">
              <a:rPr lang="en-GB" smtClean="0"/>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askinoran.com/" TargetMode="External"/><Relationship Id="rId2" Type="http://schemas.openxmlformats.org/officeDocument/2006/relationships/hyperlink" Target="mailto:baskinoran@gmail.com" TargetMode="External"/><Relationship Id="rId1" Type="http://schemas.openxmlformats.org/officeDocument/2006/relationships/slideLayout" Target="../slideLayouts/slideLayout1.xml"/><Relationship Id="rId4" Type="http://schemas.openxmlformats.org/officeDocument/2006/relationships/hyperlink" Target="https://ankara.academia.edu/BOra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1462-BACD-D843-BC78-6BBC0DF69604}"/>
              </a:ext>
            </a:extLst>
          </p:cNvPr>
          <p:cNvSpPr>
            <a:spLocks noGrp="1"/>
          </p:cNvSpPr>
          <p:nvPr>
            <p:ph type="ctrTitle"/>
          </p:nvPr>
        </p:nvSpPr>
        <p:spPr>
          <a:xfrm>
            <a:off x="251520" y="1916832"/>
            <a:ext cx="8712968" cy="4941168"/>
          </a:xfrm>
        </p:spPr>
        <p:txBody>
          <a:bodyPr>
            <a:normAutofit fontScale="90000"/>
          </a:bodyPr>
          <a:lstStyle/>
          <a:p>
            <a:pPr marR="45720" lvl="0" algn="ctr">
              <a:spcBef>
                <a:spcPct val="20000"/>
              </a:spcBef>
              <a:buClr>
                <a:srgbClr val="0BD0D9"/>
              </a:buClr>
              <a:buSzPct val="95000"/>
            </a:pPr>
            <a:r>
              <a:rPr lang="tr-TR" sz="5300" dirty="0" smtClean="0">
                <a:effectLst>
                  <a:outerShdw blurRad="38100" dist="38100" dir="2700000" algn="tl">
                    <a:srgbClr val="000000">
                      <a:alpha val="43137"/>
                    </a:srgbClr>
                  </a:outerShdw>
                </a:effectLst>
              </a:rPr>
              <a:t/>
            </a:r>
            <a:br>
              <a:rPr lang="tr-TR" sz="5300" dirty="0" smtClean="0">
                <a:effectLst>
                  <a:outerShdw blurRad="38100" dist="38100" dir="2700000" algn="tl">
                    <a:srgbClr val="000000">
                      <a:alpha val="43137"/>
                    </a:srgbClr>
                  </a:outerShdw>
                </a:effectLst>
              </a:rPr>
            </a:br>
            <a:r>
              <a:rPr lang="tr-TR" sz="5300" dirty="0" smtClean="0">
                <a:effectLst>
                  <a:outerShdw blurRad="38100" dist="38100" dir="2700000" algn="tl">
                    <a:srgbClr val="000000">
                      <a:alpha val="43137"/>
                    </a:srgbClr>
                  </a:outerShdw>
                </a:effectLst>
              </a:rPr>
              <a:t/>
            </a:r>
            <a:br>
              <a:rPr lang="tr-TR" sz="5300" dirty="0" smtClean="0">
                <a:effectLst>
                  <a:outerShdw blurRad="38100" dist="38100" dir="2700000" algn="tl">
                    <a:srgbClr val="000000">
                      <a:alpha val="43137"/>
                    </a:srgbClr>
                  </a:outerShdw>
                </a:effectLst>
              </a:rPr>
            </a:br>
            <a:r>
              <a:rPr lang="tr-TR" sz="5300" dirty="0">
                <a:effectLst>
                  <a:outerShdw blurRad="38100" dist="38100" dir="2700000" algn="tl">
                    <a:srgbClr val="000000">
                      <a:alpha val="43137"/>
                    </a:srgbClr>
                  </a:outerShdw>
                </a:effectLst>
              </a:rPr>
              <a:t/>
            </a:r>
            <a:br>
              <a:rPr lang="tr-TR" sz="5300" dirty="0">
                <a:effectLst>
                  <a:outerShdw blurRad="38100" dist="38100" dir="2700000" algn="tl">
                    <a:srgbClr val="000000">
                      <a:alpha val="43137"/>
                    </a:srgbClr>
                  </a:outerShdw>
                </a:effectLst>
              </a:rPr>
            </a:br>
            <a:r>
              <a:rPr lang="tr-TR" sz="5300" dirty="0" smtClean="0">
                <a:effectLst>
                  <a:outerShdw blurRad="38100" dist="38100" dir="2700000" algn="tl">
                    <a:srgbClr val="000000">
                      <a:alpha val="43137"/>
                    </a:srgbClr>
                  </a:outerShdw>
                </a:effectLst>
              </a:rPr>
              <a:t/>
            </a:r>
            <a:br>
              <a:rPr lang="tr-TR" sz="5300" dirty="0" smtClean="0">
                <a:effectLst>
                  <a:outerShdw blurRad="38100" dist="38100" dir="2700000" algn="tl">
                    <a:srgbClr val="000000">
                      <a:alpha val="43137"/>
                    </a:srgbClr>
                  </a:outerShdw>
                </a:effectLst>
              </a:rPr>
            </a:br>
            <a:r>
              <a:rPr lang="tr-TR" sz="5300" dirty="0">
                <a:effectLst>
                  <a:outerShdw blurRad="38100" dist="38100" dir="2700000" algn="tl">
                    <a:srgbClr val="000000">
                      <a:alpha val="43137"/>
                    </a:srgbClr>
                  </a:outerShdw>
                </a:effectLst>
              </a:rPr>
              <a:t/>
            </a:r>
            <a:br>
              <a:rPr lang="tr-TR" sz="5300" dirty="0">
                <a:effectLst>
                  <a:outerShdw blurRad="38100" dist="38100" dir="2700000" algn="tl">
                    <a:srgbClr val="000000">
                      <a:alpha val="43137"/>
                    </a:srgbClr>
                  </a:outerShdw>
                </a:effectLst>
              </a:rPr>
            </a:br>
            <a:r>
              <a:rPr lang="tr-TR" sz="5300" dirty="0" smtClean="0">
                <a:effectLst>
                  <a:outerShdw blurRad="38100" dist="38100" dir="2700000" algn="tl">
                    <a:srgbClr val="000000">
                      <a:alpha val="43137"/>
                    </a:srgbClr>
                  </a:outerShdw>
                </a:effectLst>
              </a:rPr>
              <a:t/>
            </a:r>
            <a:br>
              <a:rPr lang="tr-TR" sz="5300" dirty="0" smtClean="0">
                <a:effectLst>
                  <a:outerShdw blurRad="38100" dist="38100" dir="2700000" algn="tl">
                    <a:srgbClr val="000000">
                      <a:alpha val="43137"/>
                    </a:srgbClr>
                  </a:outerShdw>
                </a:effectLst>
              </a:rPr>
            </a:br>
            <a:r>
              <a:rPr lang="tr-TR" sz="5300" dirty="0">
                <a:effectLst>
                  <a:outerShdw blurRad="38100" dist="38100" dir="2700000" algn="tl">
                    <a:srgbClr val="000000">
                      <a:alpha val="43137"/>
                    </a:srgbClr>
                  </a:outerShdw>
                </a:effectLst>
              </a:rPr>
              <a:t/>
            </a:r>
            <a:br>
              <a:rPr lang="tr-TR" sz="5300" dirty="0">
                <a:effectLst>
                  <a:outerShdw blurRad="38100" dist="38100" dir="2700000" algn="tl">
                    <a:srgbClr val="000000">
                      <a:alpha val="43137"/>
                    </a:srgbClr>
                  </a:outerShdw>
                </a:effectLst>
              </a:rPr>
            </a:br>
            <a:r>
              <a:rPr lang="tr-TR" sz="6000" dirty="0" smtClean="0">
                <a:effectLst>
                  <a:outerShdw blurRad="38100" dist="38100" dir="2700000" algn="tl">
                    <a:srgbClr val="000000">
                      <a:alpha val="43137"/>
                    </a:srgbClr>
                  </a:outerShdw>
                </a:effectLst>
              </a:rPr>
              <a:t>Türkiye’de Kürtçe: </a:t>
            </a:r>
            <a:br>
              <a:rPr lang="tr-TR" sz="6000" dirty="0" smtClean="0">
                <a:effectLst>
                  <a:outerShdw blurRad="38100" dist="38100" dir="2700000" algn="tl">
                    <a:srgbClr val="000000">
                      <a:alpha val="43137"/>
                    </a:srgbClr>
                  </a:outerShdw>
                </a:effectLst>
              </a:rPr>
            </a:br>
            <a:r>
              <a:rPr lang="tr-TR" sz="6000" dirty="0" smtClean="0">
                <a:effectLst>
                  <a:outerShdw blurRad="38100" dist="38100" dir="2700000" algn="tl">
                    <a:srgbClr val="000000">
                      <a:alpha val="43137"/>
                    </a:srgbClr>
                  </a:outerShdw>
                </a:effectLst>
              </a:rPr>
              <a:t>Haklar ve Haksızlıklar</a:t>
            </a:r>
            <a:r>
              <a:rPr lang="tr-TR" sz="6700" dirty="0" smtClean="0">
                <a:effectLst>
                  <a:outerShdw blurRad="38100" dist="38100" dir="2700000" algn="tl">
                    <a:srgbClr val="000000">
                      <a:alpha val="43137"/>
                    </a:srgbClr>
                  </a:outerShdw>
                </a:effectLst>
              </a:rPr>
              <a:t/>
            </a:r>
            <a:br>
              <a:rPr lang="tr-TR" sz="6700" dirty="0" smtClean="0">
                <a:effectLst>
                  <a:outerShdw blurRad="38100" dist="38100" dir="2700000" algn="tl">
                    <a:srgbClr val="000000">
                      <a:alpha val="43137"/>
                    </a:srgbClr>
                  </a:outerShdw>
                </a:effectLst>
              </a:rPr>
            </a:br>
            <a:r>
              <a:rPr lang="tr-TR" sz="4000" dirty="0" smtClean="0">
                <a:effectLst>
                  <a:outerShdw blurRad="38100" dist="38100" dir="2700000" algn="tl">
                    <a:srgbClr val="000000">
                      <a:alpha val="43137"/>
                    </a:srgbClr>
                  </a:outerShdw>
                </a:effectLst>
              </a:rPr>
              <a:t>Evvelsi Gün, Dün, Bugün</a:t>
            </a:r>
            <a:br>
              <a:rPr lang="tr-TR" sz="4000" dirty="0" smtClean="0">
                <a:effectLst>
                  <a:outerShdw blurRad="38100" dist="38100" dir="2700000" algn="tl">
                    <a:srgbClr val="000000">
                      <a:alpha val="43137"/>
                    </a:srgbClr>
                  </a:outerShdw>
                </a:effectLst>
              </a:rPr>
            </a:br>
            <a:r>
              <a:rPr lang="tr-TR" sz="4000" b="0" dirty="0" smtClean="0">
                <a:effectLst/>
              </a:rPr>
              <a:t/>
            </a:r>
            <a:br>
              <a:rPr lang="tr-TR" sz="4000" b="0" dirty="0" smtClean="0">
                <a:effectLst/>
              </a:rPr>
            </a:br>
            <a:r>
              <a:rPr lang="tr-TR" sz="4000" b="0" dirty="0">
                <a:effectLst/>
              </a:rPr>
              <a:t/>
            </a:r>
            <a:br>
              <a:rPr lang="tr-TR" sz="4000" b="0" dirty="0">
                <a:effectLst/>
              </a:rPr>
            </a:br>
            <a:r>
              <a:rPr lang="tr-TR" sz="3600" dirty="0" smtClean="0">
                <a:effectLst>
                  <a:outerShdw blurRad="38100" dist="38100" dir="2700000" algn="tl">
                    <a:srgbClr val="000000">
                      <a:alpha val="43137"/>
                    </a:srgbClr>
                  </a:outerShdw>
                </a:effectLst>
              </a:rPr>
              <a:t>Baskın Oran</a:t>
            </a:r>
            <a:r>
              <a:rPr lang="tr-TR" sz="4000" b="0" dirty="0" smtClean="0">
                <a:effectLst/>
              </a:rPr>
              <a:t/>
            </a:r>
            <a:br>
              <a:rPr lang="tr-TR" sz="4000" b="0" dirty="0" smtClean="0">
                <a:effectLst/>
              </a:rPr>
            </a:br>
            <a:r>
              <a:rPr lang="tr-TR" sz="4000" b="0" dirty="0">
                <a:effectLst/>
              </a:rPr>
              <a:t/>
            </a:r>
            <a:br>
              <a:rPr lang="tr-TR" sz="4000" b="0" dirty="0">
                <a:effectLst/>
              </a:rPr>
            </a:br>
            <a:r>
              <a:rPr lang="tr-TR" sz="2200" b="0" dirty="0">
                <a:solidFill>
                  <a:prstClr val="white"/>
                </a:solidFill>
                <a:effectLst/>
                <a:latin typeface="Constantia"/>
                <a:ea typeface="+mn-ea"/>
                <a:cs typeface="+mn-cs"/>
                <a:hlinkClick r:id="rId2"/>
              </a:rPr>
              <a:t>baskinoran@gmail.com</a:t>
            </a:r>
            <a:r>
              <a:rPr lang="tr-TR" sz="2200" b="0" dirty="0">
                <a:solidFill>
                  <a:prstClr val="white"/>
                </a:solidFill>
                <a:effectLst/>
                <a:latin typeface="Constantia"/>
                <a:ea typeface="+mn-ea"/>
                <a:cs typeface="+mn-cs"/>
              </a:rPr>
              <a:t>; </a:t>
            </a:r>
            <a:r>
              <a:rPr lang="tr-TR" sz="2200" b="0" dirty="0">
                <a:solidFill>
                  <a:prstClr val="white"/>
                </a:solidFill>
                <a:effectLst/>
                <a:latin typeface="Constantia"/>
                <a:ea typeface="+mn-ea"/>
                <a:cs typeface="+mn-cs"/>
                <a:hlinkClick r:id="rId3"/>
              </a:rPr>
              <a:t>www.baskinoran.com</a:t>
            </a:r>
            <a:r>
              <a:rPr lang="tr-TR" sz="2200" b="0" dirty="0">
                <a:solidFill>
                  <a:prstClr val="white"/>
                </a:solidFill>
                <a:effectLst/>
                <a:latin typeface="Constantia"/>
                <a:ea typeface="+mn-ea"/>
                <a:cs typeface="+mn-cs"/>
              </a:rPr>
              <a:t>; </a:t>
            </a:r>
            <a:r>
              <a:rPr lang="tr-TR" sz="2200" b="0" dirty="0">
                <a:solidFill>
                  <a:prstClr val="white"/>
                </a:solidFill>
                <a:effectLst/>
                <a:latin typeface="Constantia"/>
                <a:ea typeface="+mn-ea"/>
                <a:cs typeface="+mn-cs"/>
                <a:hlinkClick r:id="rId4"/>
              </a:rPr>
              <a:t>Academia.edu</a:t>
            </a:r>
            <a:r>
              <a:rPr lang="fr-FR" sz="1800" b="0" dirty="0">
                <a:solidFill>
                  <a:prstClr val="white"/>
                </a:solidFill>
                <a:effectLst/>
                <a:latin typeface="Constantia"/>
                <a:ea typeface="+mn-ea"/>
                <a:cs typeface="+mn-cs"/>
              </a:rPr>
              <a:t/>
            </a:r>
            <a:br>
              <a:rPr lang="fr-FR" sz="1800" b="0" dirty="0">
                <a:solidFill>
                  <a:prstClr val="white"/>
                </a:solidFill>
                <a:effectLst/>
                <a:latin typeface="Constantia"/>
                <a:ea typeface="+mn-ea"/>
                <a:cs typeface="+mn-cs"/>
              </a:rPr>
            </a:br>
            <a:endParaRPr lang="tr-TR" sz="4000" b="0" dirty="0">
              <a:effectLst/>
            </a:endParaRPr>
          </a:p>
        </p:txBody>
      </p:sp>
      <p:sp>
        <p:nvSpPr>
          <p:cNvPr id="3" name="Subtitle 2">
            <a:extLst>
              <a:ext uri="{FF2B5EF4-FFF2-40B4-BE49-F238E27FC236}">
                <a16:creationId xmlns:a16="http://schemas.microsoft.com/office/drawing/2014/main" id="{A3A1EE1A-1C70-334B-AA39-364E6F2C232F}"/>
              </a:ext>
            </a:extLst>
          </p:cNvPr>
          <p:cNvSpPr>
            <a:spLocks noGrp="1"/>
          </p:cNvSpPr>
          <p:nvPr>
            <p:ph type="subTitle" idx="1"/>
          </p:nvPr>
        </p:nvSpPr>
        <p:spPr>
          <a:xfrm>
            <a:off x="251520" y="116632"/>
            <a:ext cx="8568952" cy="1224136"/>
          </a:xfrm>
        </p:spPr>
        <p:txBody>
          <a:bodyPr>
            <a:normAutofit fontScale="92500" lnSpcReduction="20000"/>
          </a:bodyPr>
          <a:lstStyle/>
          <a:p>
            <a:pPr algn="ctr"/>
            <a:r>
              <a:rPr lang="tr-TR" sz="3500" b="1" dirty="0" smtClean="0">
                <a:effectLst>
                  <a:outerShdw blurRad="38100" dist="38100" dir="2700000" algn="tl">
                    <a:srgbClr val="000000">
                      <a:alpha val="43137"/>
                    </a:srgbClr>
                  </a:outerShdw>
                </a:effectLst>
              </a:rPr>
              <a:t>İsmail Beşikci Vakfı</a:t>
            </a:r>
            <a:r>
              <a:rPr lang="tr-TR" sz="3500" dirty="0" smtClean="0"/>
              <a:t> </a:t>
            </a:r>
          </a:p>
          <a:p>
            <a:pPr algn="ctr"/>
            <a:r>
              <a:rPr lang="tr-TR" sz="2400" dirty="0" smtClean="0"/>
              <a:t>2018-2019 Konferansları – 2</a:t>
            </a:r>
          </a:p>
          <a:p>
            <a:pPr algn="ctr"/>
            <a:r>
              <a:rPr lang="tr-TR" sz="2400" dirty="0" smtClean="0"/>
              <a:t>İstanbul, 10 Kasım 2018</a:t>
            </a:r>
          </a:p>
          <a:p>
            <a:pPr algn="ctr"/>
            <a:endParaRPr lang="tr-TR" sz="2400" dirty="0" smtClean="0"/>
          </a:p>
          <a:p>
            <a:pPr algn="ctr"/>
            <a:endParaRPr lang="tr-TR" sz="2400" dirty="0" smtClean="0"/>
          </a:p>
          <a:p>
            <a:pPr algn="ctr"/>
            <a:endParaRPr lang="tr-TR" sz="2400" dirty="0" smtClean="0"/>
          </a:p>
          <a:p>
            <a:pPr algn="just"/>
            <a:endParaRPr lang="tr-TR" sz="2400" b="1" dirty="0" smtClean="0">
              <a:effectLst>
                <a:outerShdw blurRad="38100" dist="38100" dir="2700000" algn="tl">
                  <a:srgbClr val="000000">
                    <a:alpha val="43137"/>
                  </a:srgbClr>
                </a:outerShdw>
              </a:effectLst>
            </a:endParaRPr>
          </a:p>
          <a:p>
            <a:pPr algn="ctr"/>
            <a:endParaRPr lang="tr-TR" sz="2400" dirty="0" smtClean="0"/>
          </a:p>
          <a:p>
            <a:pPr algn="ctr"/>
            <a:endParaRPr lang="tr-TR" sz="2400" dirty="0" smtClean="0"/>
          </a:p>
          <a:p>
            <a:pPr algn="ctr"/>
            <a:endParaRPr lang="tr-TR" sz="2400" dirty="0"/>
          </a:p>
          <a:p>
            <a:pPr algn="ctr"/>
            <a:endParaRPr lang="tr-TR" sz="2400" dirty="0" smtClean="0"/>
          </a:p>
          <a:p>
            <a:pPr algn="ctr"/>
            <a:endParaRPr lang="tr-TR" sz="2400" dirty="0" smtClean="0"/>
          </a:p>
          <a:p>
            <a:pPr algn="ctr"/>
            <a:endParaRPr lang="tr-TR" dirty="0"/>
          </a:p>
        </p:txBody>
      </p:sp>
      <p:sp>
        <p:nvSpPr>
          <p:cNvPr id="4" name="Slide Number Placeholder 3">
            <a:extLst>
              <a:ext uri="{FF2B5EF4-FFF2-40B4-BE49-F238E27FC236}">
                <a16:creationId xmlns:a16="http://schemas.microsoft.com/office/drawing/2014/main" id="{D9B0C3E2-1A60-E943-BE9D-F3529F292A7E}"/>
              </a:ext>
            </a:extLst>
          </p:cNvPr>
          <p:cNvSpPr>
            <a:spLocks noGrp="1"/>
          </p:cNvSpPr>
          <p:nvPr>
            <p:ph type="sldNum" sz="quarter" idx="12"/>
          </p:nvPr>
        </p:nvSpPr>
        <p:spPr/>
        <p:txBody>
          <a:bodyPr/>
          <a:lstStyle/>
          <a:p>
            <a:fld id="{46EFF378-6FC8-4DA7-920B-6AED78C05926}" type="slidenum">
              <a:rPr lang="en-GB" smtClean="0"/>
              <a:t>1</a:t>
            </a:fld>
            <a:endParaRPr lang="en-GB"/>
          </a:p>
        </p:txBody>
      </p:sp>
    </p:spTree>
    <p:extLst>
      <p:ext uri="{BB962C8B-B14F-4D97-AF65-F5344CB8AC3E}">
        <p14:creationId xmlns:p14="http://schemas.microsoft.com/office/powerpoint/2010/main" val="3303951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çerik Yer Tutucusu 1"/>
          <p:cNvSpPr>
            <a:spLocks noGrp="1"/>
          </p:cNvSpPr>
          <p:nvPr>
            <p:ph idx="1"/>
          </p:nvPr>
        </p:nvSpPr>
        <p:spPr>
          <a:xfrm>
            <a:off x="323528" y="1124744"/>
            <a:ext cx="8496944" cy="4896544"/>
          </a:xfrm>
        </p:spPr>
        <p:txBody>
          <a:bodyPr>
            <a:normAutofit fontScale="70000" lnSpcReduction="20000"/>
          </a:bodyPr>
          <a:lstStyle/>
          <a:p>
            <a:r>
              <a:rPr lang="tr-TR" sz="3200" b="1" dirty="0" smtClean="0"/>
              <a:t>TBMM görüşmeleri</a:t>
            </a:r>
          </a:p>
          <a:p>
            <a:pPr lvl="1"/>
            <a:r>
              <a:rPr lang="tr-TR" sz="2900" b="1" dirty="0" smtClean="0"/>
              <a:t>24.04.1920</a:t>
            </a:r>
            <a:r>
              <a:rPr lang="tr-TR" sz="2900" dirty="0" smtClean="0"/>
              <a:t>: “[Erzurum Kongresi’nin çizdiği milli hudut] dahilinde yaşayan İslami unsurların her  birinin kendisine özgü olan bölgesine, âdetlerine, ırkına özgü olan imtiyazları … kabul ve tasdik edilmiştir.” ; “İnşallah, varlığımız kurtulduktan sonra (inşallah sesleri) kardeşler arasında çözülüp sonuçlandırılacağından… teferruata girişilmemiştir.”</a:t>
            </a:r>
          </a:p>
          <a:p>
            <a:pPr lvl="1"/>
            <a:r>
              <a:rPr lang="tr-TR" sz="2900" b="1" dirty="0" smtClean="0"/>
              <a:t>01.05. 1920</a:t>
            </a:r>
            <a:r>
              <a:rPr lang="tr-TR" sz="2900" dirty="0" smtClean="0"/>
              <a:t>: </a:t>
            </a:r>
            <a:r>
              <a:rPr lang="tr-TR" sz="2900" dirty="0"/>
              <a:t>“Yekdiğerine karşı hürmet-i mütekabile ile riayetkardırlar ve yekdiğerinin her türlü hukukuna, ırki, içtimai, coğrafi hukukuna daima riayetkar olduğunu tekrar ve </a:t>
            </a:r>
            <a:r>
              <a:rPr lang="tr-TR" sz="2900" dirty="0" err="1"/>
              <a:t>teyid</a:t>
            </a:r>
            <a:r>
              <a:rPr lang="tr-TR" sz="2900" dirty="0"/>
              <a:t> ettik ve cümlemiz bugün samimiyetle kabul ettik</a:t>
            </a:r>
            <a:r>
              <a:rPr lang="tr-TR" sz="2900" dirty="0" smtClean="0"/>
              <a:t>”</a:t>
            </a:r>
          </a:p>
          <a:p>
            <a:pPr lvl="1"/>
            <a:r>
              <a:rPr lang="tr-TR" sz="2900" b="1" dirty="0" smtClean="0"/>
              <a:t>03.07.1920</a:t>
            </a:r>
            <a:r>
              <a:rPr lang="tr-TR" sz="2900" dirty="0" smtClean="0"/>
              <a:t>: </a:t>
            </a:r>
            <a:r>
              <a:rPr lang="tr-TR" sz="2900" dirty="0"/>
              <a:t>“Milli hudutlar… içinde yaşayan ve çeşitli İslami unsurlar birbirlerine karşı ırksal, bölgesel, </a:t>
            </a:r>
            <a:r>
              <a:rPr lang="tr-TR" sz="2900" dirty="0" err="1"/>
              <a:t>ahlakî</a:t>
            </a:r>
            <a:r>
              <a:rPr lang="tr-TR" sz="2900" dirty="0"/>
              <a:t> bütün haklarına saygılı öz kardeşlerdir. Dolayısıyla onların arzularına aykırı bir şey yapmayı biz de arzu etmeyiz</a:t>
            </a:r>
            <a:r>
              <a:rPr lang="tr-TR" sz="2900" dirty="0" smtClean="0"/>
              <a:t>.”</a:t>
            </a:r>
          </a:p>
          <a:p>
            <a:pPr lvl="1"/>
            <a:r>
              <a:rPr lang="tr-TR" sz="2900" b="1" dirty="0" smtClean="0"/>
              <a:t>01.03.1922</a:t>
            </a:r>
            <a:r>
              <a:rPr lang="tr-TR" sz="2900" dirty="0" smtClean="0"/>
              <a:t>: </a:t>
            </a:r>
            <a:r>
              <a:rPr lang="tr-TR" sz="2900" dirty="0"/>
              <a:t>“Türkiye halkı… gelecek ve menfaatleri ortak olan bir toplumdur. Bu toplulukta ırkî haklara, toplumsal haklara ve bölge şartlarına saygı, iç siyasetimizin esas </a:t>
            </a:r>
            <a:r>
              <a:rPr lang="tr-TR" sz="2900" dirty="0" smtClean="0"/>
              <a:t>noktalarındandır»</a:t>
            </a:r>
            <a:r>
              <a:rPr lang="tr-TR" sz="2900" dirty="0" smtClean="0">
                <a:solidFill>
                  <a:srgbClr val="FF0000"/>
                </a:solidFill>
              </a:rPr>
              <a:t>.</a:t>
            </a:r>
            <a:endParaRPr lang="tr-TR" sz="2900" b="1" dirty="0" smtClean="0"/>
          </a:p>
          <a:p>
            <a:pPr indent="0">
              <a:buNone/>
            </a:pPr>
            <a:endParaRPr lang="tr-TR" sz="3600" dirty="0"/>
          </a:p>
          <a:p>
            <a:pPr indent="0">
              <a:buNone/>
            </a:pPr>
            <a:endParaRPr lang="tr-TR" sz="2000" b="1" dirty="0" smtClean="0"/>
          </a:p>
          <a:p>
            <a:pPr indent="0">
              <a:buNone/>
            </a:pPr>
            <a:endParaRPr lang="tr-TR" sz="2000" i="1" dirty="0"/>
          </a:p>
          <a:p>
            <a:pPr eaLnBrk="1" hangingPunct="1"/>
            <a:endParaRPr lang="tr-TR" sz="2000" dirty="0" smtClean="0"/>
          </a:p>
          <a:p>
            <a:pPr eaLnBrk="1" hangingPunct="1"/>
            <a:endParaRPr lang="tr-TR" dirty="0" smtClean="0"/>
          </a:p>
        </p:txBody>
      </p:sp>
      <p:sp>
        <p:nvSpPr>
          <p:cNvPr id="20483" name="Başlık 2"/>
          <p:cNvSpPr>
            <a:spLocks noGrp="1"/>
          </p:cNvSpPr>
          <p:nvPr>
            <p:ph type="title"/>
          </p:nvPr>
        </p:nvSpPr>
        <p:spPr>
          <a:xfrm>
            <a:off x="0" y="1"/>
            <a:ext cx="9129172" cy="556170"/>
          </a:xfrm>
        </p:spPr>
        <p:txBody>
          <a:bodyPr>
            <a:noAutofit/>
          </a:bodyPr>
          <a:lstStyle/>
          <a:p>
            <a:pPr algn="ctr"/>
            <a:r>
              <a:rPr lang="tr-TR" sz="3200" b="1" dirty="0" smtClean="0"/>
              <a:t>(devam)</a:t>
            </a:r>
          </a:p>
        </p:txBody>
      </p:sp>
      <p:sp>
        <p:nvSpPr>
          <p:cNvPr id="20484"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AE9DFD3-C784-4C72-99A9-5EC767239DF9}" type="slidenum">
              <a:rPr lang="tr-TR" smtClean="0">
                <a:solidFill>
                  <a:schemeClr val="tx2"/>
                </a:solidFill>
              </a:rPr>
              <a:pPr eaLnBrk="1" hangingPunct="1"/>
              <a:t>10</a:t>
            </a:fld>
            <a:endParaRPr lang="tr-TR" dirty="0" smtClean="0">
              <a:solidFill>
                <a:schemeClr val="tx2"/>
              </a:solidFill>
            </a:endParaRPr>
          </a:p>
        </p:txBody>
      </p:sp>
      <p:sp>
        <p:nvSpPr>
          <p:cNvPr id="20485" name="Altbilgi Yer Tutucusu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dirty="0" smtClean="0">
                <a:solidFill>
                  <a:schemeClr val="tx2"/>
                </a:solidFill>
              </a:rPr>
              <a:t>B. Oran</a:t>
            </a:r>
          </a:p>
        </p:txBody>
      </p:sp>
    </p:spTree>
    <p:extLst>
      <p:ext uri="{BB962C8B-B14F-4D97-AF65-F5344CB8AC3E}">
        <p14:creationId xmlns:p14="http://schemas.microsoft.com/office/powerpoint/2010/main" val="2598736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500"/>
                                        <p:tgtEl>
                                          <p:spTgt spid="184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4">
                                            <p:txEl>
                                              <p:pRg st="1" end="1"/>
                                            </p:txEl>
                                          </p:spTgt>
                                        </p:tgtEl>
                                        <p:attrNameLst>
                                          <p:attrName>style.visibility</p:attrName>
                                        </p:attrNameLst>
                                      </p:cBhvr>
                                      <p:to>
                                        <p:strVal val="visible"/>
                                      </p:to>
                                    </p:set>
                                    <p:animEffect transition="in" filter="fade">
                                      <p:cBhvr>
                                        <p:cTn id="10" dur="500"/>
                                        <p:tgtEl>
                                          <p:spTgt spid="184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434">
                                            <p:txEl>
                                              <p:pRg st="2" end="2"/>
                                            </p:txEl>
                                          </p:spTgt>
                                        </p:tgtEl>
                                        <p:attrNameLst>
                                          <p:attrName>style.visibility</p:attrName>
                                        </p:attrNameLst>
                                      </p:cBhvr>
                                      <p:to>
                                        <p:strVal val="visible"/>
                                      </p:to>
                                    </p:set>
                                    <p:animEffect transition="in" filter="fade">
                                      <p:cBhvr>
                                        <p:cTn id="13" dur="500"/>
                                        <p:tgtEl>
                                          <p:spTgt spid="1843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434">
                                            <p:txEl>
                                              <p:pRg st="3" end="3"/>
                                            </p:txEl>
                                          </p:spTgt>
                                        </p:tgtEl>
                                        <p:attrNameLst>
                                          <p:attrName>style.visibility</p:attrName>
                                        </p:attrNameLst>
                                      </p:cBhvr>
                                      <p:to>
                                        <p:strVal val="visible"/>
                                      </p:to>
                                    </p:set>
                                    <p:animEffect transition="in" filter="fade">
                                      <p:cBhvr>
                                        <p:cTn id="16" dur="500"/>
                                        <p:tgtEl>
                                          <p:spTgt spid="1843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8434">
                                            <p:txEl>
                                              <p:pRg st="4" end="4"/>
                                            </p:txEl>
                                          </p:spTgt>
                                        </p:tgtEl>
                                        <p:attrNameLst>
                                          <p:attrName>style.visibility</p:attrName>
                                        </p:attrNameLst>
                                      </p:cBhvr>
                                      <p:to>
                                        <p:strVal val="visible"/>
                                      </p:to>
                                    </p:set>
                                    <p:animEffect transition="in" filter="fade">
                                      <p:cBhvr>
                                        <p:cTn id="19"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836712"/>
          </a:xfrm>
        </p:spPr>
        <p:txBody>
          <a:bodyPr>
            <a:normAutofit/>
          </a:bodyPr>
          <a:lstStyle/>
          <a:p>
            <a:pPr algn="ctr"/>
            <a:r>
              <a:rPr lang="tr-TR" sz="3200" b="1" dirty="0" smtClean="0"/>
              <a:t>(devam)</a:t>
            </a:r>
            <a:endParaRPr lang="tr-TR" sz="3200" b="1" dirty="0"/>
          </a:p>
        </p:txBody>
      </p:sp>
      <p:sp>
        <p:nvSpPr>
          <p:cNvPr id="3" name="İçerik Yer Tutucusu 2"/>
          <p:cNvSpPr>
            <a:spLocks noGrp="1"/>
          </p:cNvSpPr>
          <p:nvPr>
            <p:ph idx="1"/>
          </p:nvPr>
        </p:nvSpPr>
        <p:spPr>
          <a:xfrm>
            <a:off x="107504" y="1124744"/>
            <a:ext cx="9036496" cy="5199856"/>
          </a:xfrm>
        </p:spPr>
        <p:txBody>
          <a:bodyPr>
            <a:normAutofit fontScale="92500"/>
          </a:bodyPr>
          <a:lstStyle/>
          <a:p>
            <a:pPr lvl="0">
              <a:buClr>
                <a:srgbClr val="0BD0D9"/>
              </a:buClr>
            </a:pPr>
            <a:r>
              <a:rPr lang="tr-TR" sz="2400" b="1" dirty="0">
                <a:solidFill>
                  <a:prstClr val="black"/>
                </a:solidFill>
              </a:rPr>
              <a:t>1921 Anayasası</a:t>
            </a:r>
          </a:p>
          <a:p>
            <a:pPr lvl="1">
              <a:buClr>
                <a:srgbClr val="0F6FC6"/>
              </a:buClr>
            </a:pPr>
            <a:r>
              <a:rPr lang="tr-TR" sz="1800" dirty="0">
                <a:solidFill>
                  <a:prstClr val="black"/>
                </a:solidFill>
              </a:rPr>
              <a:t>Md. 11: “</a:t>
            </a:r>
            <a:r>
              <a:rPr lang="tr-TR" sz="1800" b="1" dirty="0">
                <a:solidFill>
                  <a:prstClr val="black"/>
                </a:solidFill>
              </a:rPr>
              <a:t>Vilâyet, tüzel kişiliğe sahiptir ve özerktir</a:t>
            </a:r>
            <a:r>
              <a:rPr lang="tr-TR" sz="1800" dirty="0">
                <a:solidFill>
                  <a:prstClr val="black"/>
                </a:solidFill>
              </a:rPr>
              <a:t>. BMM tarafından yapılacak yasalar mucibince vakıflar, medreseler, eğitim, sağlık, ekonomi, tarım, bayındırlık ve sosyal yardım işlerinin düzenlenmesi ve yönetimi </a:t>
            </a:r>
            <a:r>
              <a:rPr lang="tr-TR" sz="1800" b="1" dirty="0">
                <a:solidFill>
                  <a:prstClr val="black"/>
                </a:solidFill>
              </a:rPr>
              <a:t>Vilayet </a:t>
            </a:r>
            <a:r>
              <a:rPr lang="tr-TR" sz="1800" b="1" dirty="0" err="1">
                <a:solidFill>
                  <a:prstClr val="black"/>
                </a:solidFill>
              </a:rPr>
              <a:t>Şuraları’nın</a:t>
            </a:r>
            <a:r>
              <a:rPr lang="tr-TR" sz="1800" b="1" dirty="0">
                <a:solidFill>
                  <a:prstClr val="black"/>
                </a:solidFill>
              </a:rPr>
              <a:t> yetkisindedir. </a:t>
            </a:r>
            <a:r>
              <a:rPr lang="tr-TR" sz="1800" dirty="0">
                <a:solidFill>
                  <a:prstClr val="black"/>
                </a:solidFill>
              </a:rPr>
              <a:t>[Merkezî yönetimin yetkisinde kalan konular şunlardır:] İç ve dış politika, şer’i, adlî ve askerî işler, uluslararası ekonomik ilişkiler ve birden fazla vilayeti ilgilendiren hususlar.</a:t>
            </a:r>
          </a:p>
          <a:p>
            <a:pPr lvl="1">
              <a:buClr>
                <a:srgbClr val="0F6FC6"/>
              </a:buClr>
            </a:pPr>
            <a:r>
              <a:rPr lang="tr-TR" sz="1800" dirty="0">
                <a:solidFill>
                  <a:prstClr val="black"/>
                </a:solidFill>
              </a:rPr>
              <a:t>Md. 12: «</a:t>
            </a:r>
            <a:r>
              <a:rPr lang="tr-TR" sz="1800" b="1" dirty="0">
                <a:solidFill>
                  <a:prstClr val="black"/>
                </a:solidFill>
              </a:rPr>
              <a:t>Vilayet şûrası, vilayet halkı tarafından seçilir</a:t>
            </a:r>
            <a:r>
              <a:rPr lang="tr-TR" sz="1800" dirty="0">
                <a:solidFill>
                  <a:prstClr val="black"/>
                </a:solidFill>
              </a:rPr>
              <a:t>»</a:t>
            </a:r>
          </a:p>
          <a:p>
            <a:pPr lvl="1">
              <a:buClr>
                <a:srgbClr val="0F6FC6"/>
              </a:buClr>
            </a:pPr>
            <a:r>
              <a:rPr lang="tr-TR" sz="1800" dirty="0">
                <a:solidFill>
                  <a:prstClr val="black"/>
                </a:solidFill>
              </a:rPr>
              <a:t>Md. 14: “[TBMM’nin seçtiği] Vali yalnız devletin genel görevleriyle yerel görevler arasında uyuşmazlık olursa müdahale eder.”      </a:t>
            </a:r>
          </a:p>
          <a:p>
            <a:pPr lvl="0">
              <a:buClr>
                <a:srgbClr val="0BD0D9"/>
              </a:buClr>
            </a:pPr>
            <a:r>
              <a:rPr lang="tr-TR" sz="2400" b="1" dirty="0">
                <a:solidFill>
                  <a:prstClr val="black"/>
                </a:solidFill>
              </a:rPr>
              <a:t>16.01.1923 İzmit Basın </a:t>
            </a:r>
            <a:r>
              <a:rPr lang="tr-TR" sz="2400" b="1" dirty="0" smtClean="0">
                <a:solidFill>
                  <a:prstClr val="black"/>
                </a:solidFill>
              </a:rPr>
              <a:t>Toplantısı: </a:t>
            </a:r>
            <a:endParaRPr lang="tr-TR" sz="2400" b="1" dirty="0">
              <a:solidFill>
                <a:prstClr val="black"/>
              </a:solidFill>
            </a:endParaRPr>
          </a:p>
          <a:p>
            <a:pPr lvl="0" indent="0">
              <a:buClr>
                <a:srgbClr val="0BD0D9"/>
              </a:buClr>
              <a:buNone/>
            </a:pPr>
            <a:r>
              <a:rPr lang="tr-TR" sz="1800" i="1" dirty="0">
                <a:solidFill>
                  <a:prstClr val="black"/>
                </a:solidFill>
              </a:rPr>
              <a:t>«</a:t>
            </a:r>
            <a:r>
              <a:rPr lang="tr-TR" sz="1800" dirty="0">
                <a:solidFill>
                  <a:prstClr val="black"/>
                </a:solidFill>
              </a:rPr>
              <a:t>Anayasamız gereğince </a:t>
            </a:r>
            <a:r>
              <a:rPr lang="tr-TR" sz="1800" dirty="0" smtClean="0">
                <a:solidFill>
                  <a:prstClr val="black"/>
                </a:solidFill>
              </a:rPr>
              <a:t>[Md. 11] zaten </a:t>
            </a:r>
            <a:r>
              <a:rPr lang="tr-TR" sz="1800" dirty="0">
                <a:solidFill>
                  <a:prstClr val="black"/>
                </a:solidFill>
              </a:rPr>
              <a:t>bir tür yerel özerklikler </a:t>
            </a:r>
            <a:r>
              <a:rPr lang="tr-TR" sz="1800" dirty="0" smtClean="0">
                <a:solidFill>
                  <a:prstClr val="black"/>
                </a:solidFill>
              </a:rPr>
              <a:t>(«mahalli muhtariyetler») </a:t>
            </a:r>
            <a:r>
              <a:rPr lang="tr-TR" sz="1800" dirty="0">
                <a:solidFill>
                  <a:prstClr val="black"/>
                </a:solidFill>
              </a:rPr>
              <a:t>oluşacaktır. O halde o vilayetin halkı Kürt ise, onlar kendi kendilerini özerk olarak idare edeceklerdir”. </a:t>
            </a:r>
            <a:endParaRPr lang="tr-TR" sz="1800" dirty="0" smtClean="0">
              <a:solidFill>
                <a:prstClr val="black"/>
              </a:solidFill>
            </a:endParaRPr>
          </a:p>
          <a:p>
            <a:pPr lvl="0" indent="0">
              <a:buClr>
                <a:srgbClr val="0BD0D9"/>
              </a:buClr>
              <a:buNone/>
            </a:pPr>
            <a:r>
              <a:rPr lang="tr-TR" sz="1800" dirty="0" smtClean="0">
                <a:solidFill>
                  <a:prstClr val="black"/>
                </a:solidFill>
              </a:rPr>
              <a:t>“</a:t>
            </a:r>
            <a:r>
              <a:rPr lang="tr-TR" sz="1800" dirty="0">
                <a:solidFill>
                  <a:prstClr val="black"/>
                </a:solidFill>
              </a:rPr>
              <a:t>Bundan başka Türkiye’nin halkı söz konusu olurken, o­nları da [Kürtleri] beraber ifade etmek gerekir. İfade  olunmadıkları zaman bundan kendilerine ait sorun yaratmaları daima mümkündür. Şimdi TBMM, hem Kürtlerin ve hem de Türklerin yetki sahibi vekillerinden oluşmuştur ve bu iki unsur, bütün çıkarlarını ve kaderlerini </a:t>
            </a:r>
            <a:r>
              <a:rPr lang="tr-TR" sz="1800" dirty="0" smtClean="0">
                <a:solidFill>
                  <a:prstClr val="black"/>
                </a:solidFill>
              </a:rPr>
              <a:t>birleştirmiştir»</a:t>
            </a:r>
            <a:r>
              <a:rPr lang="tr-TR" sz="1800" dirty="0" smtClean="0">
                <a:solidFill>
                  <a:srgbClr val="FF0000"/>
                </a:solidFill>
              </a:rPr>
              <a:t>.</a:t>
            </a:r>
            <a:endParaRPr lang="tr-TR" sz="1800" dirty="0">
              <a:solidFill>
                <a:prstClr val="black"/>
              </a:solidFill>
            </a:endParaRPr>
          </a:p>
          <a:p>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11</a:t>
            </a:fld>
            <a:endParaRPr lang="en-GB"/>
          </a:p>
        </p:txBody>
      </p:sp>
    </p:spTree>
    <p:extLst>
      <p:ext uri="{BB962C8B-B14F-4D97-AF65-F5344CB8AC3E}">
        <p14:creationId xmlns:p14="http://schemas.microsoft.com/office/powerpoint/2010/main" val="304635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
            <a:ext cx="8928992" cy="844203"/>
          </a:xfrm>
        </p:spPr>
        <p:txBody>
          <a:bodyPr>
            <a:noAutofit/>
          </a:bodyPr>
          <a:lstStyle/>
          <a:p>
            <a:pPr algn="ctr"/>
            <a:r>
              <a:rPr lang="tr-TR" sz="2800" b="1" dirty="0" smtClean="0"/>
              <a:t>Lozan Barış Antlaşması’nda</a:t>
            </a:r>
            <a:br>
              <a:rPr lang="tr-TR" sz="2800" b="1" dirty="0" smtClean="0"/>
            </a:br>
            <a:r>
              <a:rPr lang="tr-TR" sz="2800" b="1" dirty="0" smtClean="0"/>
              <a:t>Kürtleri İlgilendiren Dil Hakları  </a:t>
            </a:r>
            <a:endParaRPr lang="tr-TR" sz="28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80728"/>
            <a:ext cx="9144000" cy="5877272"/>
          </a:xfrm>
        </p:spPr>
        <p:txBody>
          <a:bodyPr>
            <a:normAutofit fontScale="62500" lnSpcReduction="20000"/>
          </a:bodyPr>
          <a:lstStyle/>
          <a:p>
            <a:r>
              <a:rPr lang="tr-TR" sz="2700" dirty="0" smtClean="0"/>
              <a:t>«</a:t>
            </a:r>
            <a:r>
              <a:rPr lang="tr-TR" sz="2700" dirty="0"/>
              <a:t>Azınlıkların Korunması» adlı Kesim </a:t>
            </a:r>
            <a:r>
              <a:rPr lang="tr-TR" sz="2700" dirty="0" err="1" smtClean="0"/>
              <a:t>III’te</a:t>
            </a:r>
            <a:r>
              <a:rPr lang="tr-TR" sz="2700" dirty="0" smtClean="0"/>
              <a:t> Türkiye’de 4 kategori için haklar getirilmiştir: </a:t>
            </a:r>
          </a:p>
          <a:p>
            <a:r>
              <a:rPr lang="tr-TR" sz="2700" dirty="0" smtClean="0"/>
              <a:t>1) Gayrimüslim yurttaşlar; </a:t>
            </a:r>
          </a:p>
          <a:p>
            <a:r>
              <a:rPr lang="tr-TR" sz="2700" dirty="0" smtClean="0"/>
              <a:t>2) Türkçeden başka dil konuşan yurttaşlar; </a:t>
            </a:r>
          </a:p>
          <a:p>
            <a:r>
              <a:rPr lang="tr-TR" sz="2700" dirty="0" smtClean="0"/>
              <a:t>3) Tüm yurttaşlar; </a:t>
            </a:r>
          </a:p>
          <a:p>
            <a:r>
              <a:rPr lang="tr-TR" sz="2700" dirty="0" smtClean="0"/>
              <a:t>4) Türkiye’de oturan herkes (yurttaş veya yabancı). </a:t>
            </a:r>
          </a:p>
          <a:p>
            <a:r>
              <a:rPr lang="tr-TR" sz="2700" dirty="0" smtClean="0"/>
              <a:t>Yani, adına rağmen bu Kesim aynı zamanda insan haklarının korunmasına ilişkindir (1945 BM Antlaşması’ndan önce uluslararası metinlerde «insan hakları» terimi mevcut değildi ama «azınlık hakları» terimi 16. yüzyıldan beri vardı).</a:t>
            </a:r>
          </a:p>
          <a:p>
            <a:r>
              <a:rPr lang="tr-TR" sz="2700" dirty="0" smtClean="0"/>
              <a:t>Madde,</a:t>
            </a:r>
            <a:r>
              <a:rPr lang="tr-TR" sz="2700" dirty="0"/>
              <a:t> </a:t>
            </a:r>
            <a:r>
              <a:rPr lang="tr-TR" sz="2700" dirty="0" smtClean="0"/>
              <a:t>Konferans’a Müttefiklerin ve </a:t>
            </a:r>
            <a:r>
              <a:rPr lang="tr-TR" sz="2700" dirty="0"/>
              <a:t>Ankara </a:t>
            </a:r>
            <a:r>
              <a:rPr lang="tr-TR" sz="2700" dirty="0" smtClean="0"/>
              <a:t>Hükümeti’nin </a:t>
            </a:r>
            <a:r>
              <a:rPr lang="tr-TR" sz="2700" dirty="0"/>
              <a:t>ortak </a:t>
            </a:r>
            <a:r>
              <a:rPr lang="tr-TR" sz="2700" dirty="0" smtClean="0"/>
              <a:t>önerisi olarak gelmiştir.</a:t>
            </a:r>
            <a:endParaRPr lang="tr-TR" sz="2700" b="1" dirty="0" smtClean="0"/>
          </a:p>
          <a:p>
            <a:endParaRPr lang="tr-TR" sz="2200" b="1" dirty="0"/>
          </a:p>
          <a:p>
            <a:pPr algn="ctr"/>
            <a:r>
              <a:rPr lang="tr-TR" sz="2900" b="1" dirty="0" smtClean="0"/>
              <a:t>Md. 39/4</a:t>
            </a:r>
            <a:r>
              <a:rPr lang="tr-TR" sz="2900" b="1" dirty="0"/>
              <a:t>: «Herhangi bir Türk uyruğunun, gerek özel gerekse ticaret ilişkilerinde, din, basın ya da her çeşit yayın konularıyla açık toplantılarında, istediği bir dili kullanmasına karşı hiçbir kısıtlama </a:t>
            </a:r>
            <a:r>
              <a:rPr lang="tr-TR" sz="2900" b="1" dirty="0" smtClean="0"/>
              <a:t>konulmayacaktır»</a:t>
            </a:r>
          </a:p>
          <a:p>
            <a:pPr marL="0" indent="0" algn="ctr">
              <a:buNone/>
            </a:pPr>
            <a:endParaRPr lang="tr-TR" sz="2200" b="1" dirty="0" smtClean="0"/>
          </a:p>
          <a:p>
            <a:r>
              <a:rPr lang="tr-TR" sz="2700" dirty="0" smtClean="0"/>
              <a:t>Bu fıkra, yukarıdaki </a:t>
            </a:r>
            <a:r>
              <a:rPr lang="tr-TR" sz="2700" dirty="0"/>
              <a:t>3. </a:t>
            </a:r>
            <a:r>
              <a:rPr lang="tr-TR" sz="2700" dirty="0" smtClean="0"/>
              <a:t>kategoriye (tüm yurttaşlar) girer. Anlamı: Her </a:t>
            </a:r>
            <a:r>
              <a:rPr lang="tr-TR" sz="2700" dirty="0"/>
              <a:t>TC vatandaşı istediği bir dili toplumsal hayatın </a:t>
            </a:r>
            <a:r>
              <a:rPr lang="tr-TR" sz="2700" b="1" dirty="0"/>
              <a:t>her yerinde </a:t>
            </a:r>
            <a:r>
              <a:rPr lang="tr-TR" sz="2700" dirty="0"/>
              <a:t>yazılı ve sözlü olarak kullanabilir. </a:t>
            </a:r>
            <a:r>
              <a:rPr lang="tr-TR" sz="2700" dirty="0" smtClean="0"/>
              <a:t> </a:t>
            </a:r>
          </a:p>
          <a:p>
            <a:r>
              <a:rPr lang="tr-TR" sz="2700" dirty="0" smtClean="0"/>
              <a:t>Bu </a:t>
            </a:r>
            <a:r>
              <a:rPr lang="tr-TR" sz="2700" dirty="0"/>
              <a:t>serbest kullanımın </a:t>
            </a:r>
            <a:r>
              <a:rPr lang="tr-TR" sz="2700" dirty="0" smtClean="0"/>
              <a:t>yer olarak tek </a:t>
            </a:r>
            <a:r>
              <a:rPr lang="tr-TR" sz="2700" dirty="0"/>
              <a:t>istisnası, resmî dairelerdir. </a:t>
            </a:r>
            <a:r>
              <a:rPr lang="tr-TR" sz="2700" dirty="0" smtClean="0"/>
              <a:t>(Bu madde, «dilin </a:t>
            </a:r>
            <a:r>
              <a:rPr lang="tr-TR" sz="2700" dirty="0" err="1" smtClean="0"/>
              <a:t>kullanımı»yla</a:t>
            </a:r>
            <a:r>
              <a:rPr lang="tr-TR" sz="2700" dirty="0" smtClean="0"/>
              <a:t> ilgilidir; öğretilmesiyle vs. değil.)  </a:t>
            </a:r>
            <a:endParaRPr lang="tr-TR" sz="2700" dirty="0"/>
          </a:p>
          <a:p>
            <a:r>
              <a:rPr lang="tr-TR" sz="2700" dirty="0" smtClean="0"/>
              <a:t>«Basın </a:t>
            </a:r>
            <a:r>
              <a:rPr lang="tr-TR" sz="2700" dirty="0"/>
              <a:t>ya da her çeşit yayın konuları» ibaresi </a:t>
            </a:r>
            <a:r>
              <a:rPr lang="tr-TR" sz="2700" dirty="0" smtClean="0"/>
              <a:t>, bugünkü radyo, TV, interneti, </a:t>
            </a:r>
            <a:r>
              <a:rPr lang="tr-TR" sz="2700" dirty="0" err="1" smtClean="0"/>
              <a:t>Twitter’ı</a:t>
            </a:r>
            <a:r>
              <a:rPr lang="tr-TR" sz="2700" dirty="0" smtClean="0"/>
              <a:t> vs. </a:t>
            </a:r>
            <a:r>
              <a:rPr lang="tr-TR" sz="2700" dirty="0"/>
              <a:t>de kapsar </a:t>
            </a:r>
            <a:r>
              <a:rPr lang="tr-TR" sz="2700" dirty="0" smtClean="0"/>
              <a:t>çünkü jenerik terimdir. «Açık toplantılarda» terimi de aynı şekildedir (miting, seçim kampanyası, vb.). </a:t>
            </a:r>
          </a:p>
          <a:p>
            <a:r>
              <a:rPr lang="tr-TR" sz="2700" dirty="0"/>
              <a:t>Bu </a:t>
            </a:r>
            <a:r>
              <a:rPr lang="tr-TR" sz="2700" dirty="0" smtClean="0"/>
              <a:t>Md. </a:t>
            </a:r>
            <a:r>
              <a:rPr lang="tr-TR" sz="2700" dirty="0"/>
              <a:t>39, </a:t>
            </a:r>
            <a:r>
              <a:rPr lang="tr-TR" sz="2700" dirty="0" smtClean="0"/>
              <a:t>Lozan </a:t>
            </a:r>
            <a:r>
              <a:rPr lang="tr-TR" sz="2700" dirty="0"/>
              <a:t>Md. 37 gereği, hiçbir biçimde </a:t>
            </a:r>
            <a:r>
              <a:rPr lang="tr-TR" sz="2700" dirty="0" smtClean="0"/>
              <a:t>değiştirilemez maddelerdendir. </a:t>
            </a:r>
          </a:p>
          <a:p>
            <a:r>
              <a:rPr lang="tr-TR" sz="2700" dirty="0" smtClean="0"/>
              <a:t>Bu fıkra TC’de hiçbir zaman uygulanmamıştır</a:t>
            </a:r>
            <a:r>
              <a:rPr lang="tr-TR" sz="2700" dirty="0" smtClean="0">
                <a:solidFill>
                  <a:srgbClr val="FF0000"/>
                </a:solidFill>
              </a:rPr>
              <a:t>.</a:t>
            </a:r>
          </a:p>
          <a:p>
            <a:pPr lvl="1"/>
            <a:endParaRPr lang="tr-TR" sz="1900" b="1" dirty="0"/>
          </a:p>
          <a:p>
            <a:pPr lvl="1"/>
            <a:endParaRPr lang="tr-TR" sz="1800" dirty="0" smtClean="0"/>
          </a:p>
          <a:p>
            <a:pPr lvl="1"/>
            <a:endParaRPr lang="tr-TR" sz="1800" dirty="0"/>
          </a:p>
          <a:p>
            <a:pPr lvl="1"/>
            <a:endParaRPr lang="tr-TR" sz="1800" dirty="0" smtClean="0"/>
          </a:p>
          <a:p>
            <a:pPr lvl="1"/>
            <a:endParaRPr lang="tr-TR" sz="1800" dirty="0"/>
          </a:p>
          <a:p>
            <a:pPr lvl="1"/>
            <a:endParaRPr lang="tr-TR" sz="1800" dirty="0" smtClean="0"/>
          </a:p>
          <a:p>
            <a:pPr lvl="1"/>
            <a:endParaRPr lang="tr-TR" sz="1800" dirty="0"/>
          </a:p>
          <a:p>
            <a:pPr lvl="1"/>
            <a:endParaRPr lang="tr-TR" sz="18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12</a:t>
            </a:fld>
            <a:endParaRPr lang="en-GB"/>
          </a:p>
        </p:txBody>
      </p:sp>
    </p:spTree>
    <p:extLst>
      <p:ext uri="{BB962C8B-B14F-4D97-AF65-F5344CB8AC3E}">
        <p14:creationId xmlns:p14="http://schemas.microsoft.com/office/powerpoint/2010/main" val="341316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 calcmode="lin" valueType="num">
                                      <p:cBhvr additive="base">
                                        <p:cTn id="7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576064"/>
          </a:xfrm>
        </p:spPr>
        <p:txBody>
          <a:bodyPr>
            <a:normAutofit/>
          </a:bodyPr>
          <a:lstStyle/>
          <a:p>
            <a:pPr algn="ctr"/>
            <a:r>
              <a:rPr lang="tr-TR" sz="3200" b="1" dirty="0" smtClean="0"/>
              <a:t>(devam)</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08720"/>
            <a:ext cx="9144000" cy="5949279"/>
          </a:xfrm>
        </p:spPr>
        <p:txBody>
          <a:bodyPr>
            <a:normAutofit fontScale="92500" lnSpcReduction="10000"/>
          </a:bodyPr>
          <a:lstStyle/>
          <a:p>
            <a:pPr algn="ctr"/>
            <a:r>
              <a:rPr lang="tr-TR" sz="2000" b="1" dirty="0" smtClean="0"/>
              <a:t>39/5</a:t>
            </a:r>
            <a:r>
              <a:rPr lang="tr-TR" sz="2000" b="1" dirty="0"/>
              <a:t>: «Devletin resmî dili bulunmasına rağmen, Türkçeden başka bir dil konuşan Türk uyruklarına, mahkemelerde kendi dillerini sözlü olarak kullanabilmeleri bakımından uygun düşen kolaylıklar sağlanacaktır.» </a:t>
            </a:r>
          </a:p>
          <a:p>
            <a:pPr lvl="1"/>
            <a:r>
              <a:rPr lang="tr-TR" sz="1800" dirty="0" smtClean="0"/>
              <a:t>Yukarıda bahsettiğim 2. kategoriye giren bu  </a:t>
            </a:r>
            <a:r>
              <a:rPr lang="tr-TR" sz="1800" dirty="0"/>
              <a:t>hak, sözlü olarak kullanılmak şartıyla, resmî dil Türkçe dışındaki bir dili bir resmî dairede kullanma hakkının tek örneğidir.</a:t>
            </a:r>
          </a:p>
          <a:p>
            <a:pPr lvl="1"/>
            <a:r>
              <a:rPr lang="tr-TR" sz="1800" dirty="0" smtClean="0"/>
              <a:t>Özellikle askerî darbe dönemlerinde bu </a:t>
            </a:r>
            <a:r>
              <a:rPr lang="tr-TR" sz="1800" dirty="0"/>
              <a:t>fıkra uygulanmamıştır ve şu anda da durum böyledir</a:t>
            </a:r>
            <a:r>
              <a:rPr lang="tr-TR" sz="1800" dirty="0" smtClean="0"/>
              <a:t>.</a:t>
            </a:r>
          </a:p>
          <a:p>
            <a:pPr lvl="1"/>
            <a:r>
              <a:rPr lang="tr-TR" sz="1800" dirty="0" smtClean="0"/>
              <a:t>Mahkemelerin Kürtçe savunmaları reddetmesinin gerekçesi: «Sanıklar Türkçe biliyor». Oysa, </a:t>
            </a:r>
            <a:r>
              <a:rPr lang="tr-TR" sz="1800" dirty="0"/>
              <a:t>Türkçeden başka </a:t>
            </a:r>
            <a:r>
              <a:rPr lang="tr-TR" sz="1800" dirty="0" smtClean="0"/>
              <a:t>bir dil </a:t>
            </a:r>
            <a:r>
              <a:rPr lang="tr-TR" sz="1800" dirty="0"/>
              <a:t>konuşan» demek, </a:t>
            </a:r>
            <a:r>
              <a:rPr lang="tr-TR" sz="1800" b="1" dirty="0"/>
              <a:t>anadili Türkçe olmayan </a:t>
            </a:r>
            <a:r>
              <a:rPr lang="tr-TR" sz="1800" dirty="0" smtClean="0"/>
              <a:t>biçiminde anlaşılmak gerekir. </a:t>
            </a:r>
            <a:r>
              <a:rPr lang="tr-TR" sz="1800" dirty="0"/>
              <a:t>Yoksa, «Türkçeden başka dil bilmeyen» demek değildir. Amaç, savunmanın en iyi bilinen dilde </a:t>
            </a:r>
            <a:r>
              <a:rPr lang="tr-TR" sz="1800" dirty="0" smtClean="0"/>
              <a:t>yapılmasıdır ve bunu da sadece sanık takdir eder.</a:t>
            </a:r>
          </a:p>
          <a:p>
            <a:pPr lvl="1"/>
            <a:r>
              <a:rPr lang="tr-TR" sz="1800" dirty="0" smtClean="0"/>
              <a:t>AİHS’nin </a:t>
            </a:r>
            <a:r>
              <a:rPr lang="tr-TR" sz="1800" dirty="0"/>
              <a:t>aksine,  </a:t>
            </a:r>
            <a:r>
              <a:rPr lang="tr-TR" sz="1800" dirty="0" smtClean="0"/>
              <a:t>Lozan resmî dili biliyor-bilmiyor </a:t>
            </a:r>
            <a:r>
              <a:rPr lang="tr-TR" sz="1800" dirty="0"/>
              <a:t>ayrımı yapmaz; sanığın kendini en iyi ifade edebileceği dilin, yani  anadilinin farklı olması yeterlidir. (AİHS Md. 6/3e: «Her sanık, duruşmada kullanılan dili anlamadığı veya konuşamadığı takdirde bir tercümanın yardımından parasız yararlanma hakkına sahiptir»)</a:t>
            </a:r>
            <a:endParaRPr lang="tr-TR" sz="1800" dirty="0" smtClean="0"/>
          </a:p>
          <a:p>
            <a:pPr lvl="1"/>
            <a:r>
              <a:rPr lang="tr-TR" sz="1800" dirty="0"/>
              <a:t>Kasım </a:t>
            </a:r>
            <a:r>
              <a:rPr lang="tr-TR" sz="1800" dirty="0" smtClean="0"/>
              <a:t>2010 KCK Ana Davası, Diyarbakır: </a:t>
            </a:r>
            <a:r>
              <a:rPr lang="tr-TR" sz="1800" dirty="0"/>
              <a:t>Sanık avukatlarının, </a:t>
            </a:r>
            <a:r>
              <a:rPr lang="tr-TR" sz="1800" dirty="0" smtClean="0"/>
              <a:t>Lozan Md. 39/5 </a:t>
            </a:r>
            <a:r>
              <a:rPr lang="tr-TR" sz="1800" dirty="0"/>
              <a:t>konusunda  bir «uzman kişi» dinletme talepleri mahkemece reddedildi. </a:t>
            </a:r>
            <a:r>
              <a:rPr lang="tr-TR" sz="1800" dirty="0" smtClean="0"/>
              <a:t>Oysa mahkeme, «</a:t>
            </a:r>
            <a:r>
              <a:rPr lang="tr-TR" sz="1800" b="1" dirty="0" smtClean="0"/>
              <a:t>duruşmada hazır bulundurulan </a:t>
            </a:r>
            <a:r>
              <a:rPr lang="tr-TR" sz="1800" dirty="0" smtClean="0"/>
              <a:t>uzman kişi» olduğum için 2 sebeple beni dinlemeye mecburdu:</a:t>
            </a:r>
          </a:p>
          <a:p>
            <a:pPr lvl="2"/>
            <a:r>
              <a:rPr lang="tr-TR" sz="1700" dirty="0"/>
              <a:t>Ceza Muhakemeleri Kanunu </a:t>
            </a:r>
            <a:r>
              <a:rPr lang="tr-TR" sz="1700" dirty="0" smtClean="0"/>
              <a:t>Md</a:t>
            </a:r>
            <a:r>
              <a:rPr lang="tr-TR" sz="1700" dirty="0"/>
              <a:t>. </a:t>
            </a:r>
            <a:r>
              <a:rPr lang="tr-TR" sz="1700" dirty="0" smtClean="0"/>
              <a:t>178,</a:t>
            </a:r>
            <a:endParaRPr lang="tr-TR" sz="1700" dirty="0"/>
          </a:p>
          <a:p>
            <a:pPr lvl="2"/>
            <a:r>
              <a:rPr lang="tr-TR" sz="1700" dirty="0"/>
              <a:t>Yargıtay Ceza Genel </a:t>
            </a:r>
            <a:r>
              <a:rPr lang="tr-TR" sz="1700" dirty="0" smtClean="0"/>
              <a:t>Kurulunun 9.10.2007 </a:t>
            </a:r>
            <a:r>
              <a:rPr lang="tr-TR" sz="1700" dirty="0"/>
              <a:t>tarih, 2006/7-336 esas, 2007/198 karar sayılı ilke </a:t>
            </a:r>
            <a:r>
              <a:rPr lang="tr-TR" sz="1700" dirty="0" smtClean="0"/>
              <a:t>kararı</a:t>
            </a:r>
            <a:r>
              <a:rPr lang="tr-TR" sz="1700" dirty="0" smtClean="0">
                <a:solidFill>
                  <a:srgbClr val="FF0000"/>
                </a:solidFill>
              </a:rPr>
              <a:t>.</a:t>
            </a:r>
            <a:r>
              <a:rPr lang="tr-TR" sz="1700" dirty="0" smtClean="0"/>
              <a:t> </a:t>
            </a:r>
            <a:endParaRPr lang="tr-TR" sz="1700" dirty="0"/>
          </a:p>
          <a:p>
            <a:endParaRPr lang="tr-TR" sz="18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13</a:t>
            </a:fld>
            <a:endParaRPr lang="en-GB"/>
          </a:p>
        </p:txBody>
      </p:sp>
    </p:spTree>
    <p:extLst>
      <p:ext uri="{BB962C8B-B14F-4D97-AF65-F5344CB8AC3E}">
        <p14:creationId xmlns:p14="http://schemas.microsoft.com/office/powerpoint/2010/main" val="18819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DÜN</a:t>
            </a:r>
            <a:endParaRPr lang="tr-TR" dirty="0"/>
          </a:p>
        </p:txBody>
      </p:sp>
      <p:sp>
        <p:nvSpPr>
          <p:cNvPr id="3" name="İçerik Yer Tutucusu 2"/>
          <p:cNvSpPr>
            <a:spLocks noGrp="1"/>
          </p:cNvSpPr>
          <p:nvPr>
            <p:ph idx="1"/>
          </p:nvPr>
        </p:nvSpPr>
        <p:spPr/>
        <p:txBody>
          <a:bodyPr/>
          <a:lstStyle/>
          <a:p>
            <a:endParaRPr lang="tr-TR" dirty="0" smtClean="0"/>
          </a:p>
          <a:p>
            <a:endParaRPr lang="tr-TR" dirty="0"/>
          </a:p>
          <a:p>
            <a:pPr algn="ctr"/>
            <a:r>
              <a:rPr lang="tr-TR" sz="3200" dirty="0" smtClean="0"/>
              <a:t>CUMHURİYET DÖNEMİNDE KÜRTÇE</a:t>
            </a:r>
            <a:endParaRPr lang="tr-TR" sz="32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14</a:t>
            </a:fld>
            <a:endParaRPr lang="en-GB"/>
          </a:p>
        </p:txBody>
      </p:sp>
    </p:spTree>
    <p:extLst>
      <p:ext uri="{BB962C8B-B14F-4D97-AF65-F5344CB8AC3E}">
        <p14:creationId xmlns:p14="http://schemas.microsoft.com/office/powerpoint/2010/main" val="326356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936104"/>
          </a:xfrm>
        </p:spPr>
        <p:txBody>
          <a:bodyPr>
            <a:noAutofit/>
          </a:bodyPr>
          <a:lstStyle/>
          <a:p>
            <a:pPr algn="ctr"/>
            <a:r>
              <a:rPr lang="tr-TR" sz="2800" b="1" dirty="0" smtClean="0"/>
              <a:t>Devletin (Lozan, 24 Temmuz 1923) ve Rejimin (29 Ekim 1923) Kurulmasından Sonra Ulus-devlette Durum </a:t>
            </a:r>
            <a:endParaRPr lang="tr-TR" sz="28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268761"/>
            <a:ext cx="9144000" cy="5589240"/>
          </a:xfrm>
        </p:spPr>
        <p:txBody>
          <a:bodyPr>
            <a:normAutofit fontScale="70000" lnSpcReduction="20000"/>
          </a:bodyPr>
          <a:lstStyle/>
          <a:p>
            <a:pPr algn="ctr"/>
            <a:r>
              <a:rPr lang="tr-TR" sz="2800" b="1" dirty="0"/>
              <a:t>Türkiyeli </a:t>
            </a:r>
            <a:r>
              <a:rPr lang="tr-TR" sz="2800" b="1" dirty="0">
                <a:sym typeface="Wingdings" panose="05000000000000000000" pitchFamily="2" charset="2"/>
              </a:rPr>
              <a:t> </a:t>
            </a:r>
            <a:r>
              <a:rPr lang="tr-TR" sz="2800" b="1" dirty="0"/>
              <a:t>Türk </a:t>
            </a:r>
            <a:endParaRPr lang="tr-TR" sz="2800" b="1" dirty="0" smtClean="0"/>
          </a:p>
          <a:p>
            <a:pPr algn="ctr"/>
            <a:endParaRPr lang="tr-TR" sz="2800" b="1" dirty="0"/>
          </a:p>
          <a:p>
            <a:r>
              <a:rPr lang="tr-TR" sz="2800" b="1" dirty="0" err="1" smtClean="0"/>
              <a:t>Tevhid</a:t>
            </a:r>
            <a:r>
              <a:rPr lang="tr-TR" sz="2800" b="1" dirty="0" smtClean="0"/>
              <a:t>-i Tedrisat Kanunu (03.03.1924): Medreselerin kapatılması</a:t>
            </a:r>
          </a:p>
          <a:p>
            <a:r>
              <a:rPr lang="tr-TR" sz="2800" b="1" dirty="0" smtClean="0"/>
              <a:t>20.04.1924 </a:t>
            </a:r>
            <a:r>
              <a:rPr lang="tr-TR" sz="2800" b="1" dirty="0"/>
              <a:t>Anayasası</a:t>
            </a:r>
            <a:r>
              <a:rPr lang="tr-TR" sz="2800" b="1" dirty="0" smtClean="0"/>
              <a:t>:</a:t>
            </a:r>
            <a:endParaRPr lang="tr-TR" sz="2800" b="1" dirty="0"/>
          </a:p>
          <a:p>
            <a:pPr lvl="1"/>
            <a:r>
              <a:rPr lang="tr-TR" sz="2600" dirty="0"/>
              <a:t>Md. 2: «Türkiye Devletinin (…) Resmî dili Türkçedir»</a:t>
            </a:r>
          </a:p>
          <a:p>
            <a:pPr lvl="1"/>
            <a:r>
              <a:rPr lang="tr-TR" sz="2600" dirty="0"/>
              <a:t>Md. 10: «18 yaşını bitiren her erkek </a:t>
            </a:r>
            <a:r>
              <a:rPr lang="tr-TR" sz="2600" b="1" dirty="0"/>
              <a:t>Türk</a:t>
            </a:r>
            <a:r>
              <a:rPr lang="tr-TR" sz="2600" dirty="0"/>
              <a:t> millet meclisi seçimine katılmak hakkına sahiptir»</a:t>
            </a:r>
          </a:p>
          <a:p>
            <a:pPr lvl="1"/>
            <a:r>
              <a:rPr lang="tr-TR" sz="2600" dirty="0"/>
              <a:t>Md. 12: «Türkçe </a:t>
            </a:r>
            <a:r>
              <a:rPr lang="tr-TR" sz="2600" dirty="0" smtClean="0"/>
              <a:t>okuma-yazma </a:t>
            </a:r>
            <a:r>
              <a:rPr lang="tr-TR" sz="2600" dirty="0"/>
              <a:t>bilmeyenler milletvekili seçilemezler»</a:t>
            </a:r>
          </a:p>
          <a:p>
            <a:pPr lvl="1"/>
            <a:r>
              <a:rPr lang="tr-TR" sz="2600" dirty="0"/>
              <a:t>Md. 37: «Cumhurbaşkanı, (…) </a:t>
            </a:r>
            <a:r>
              <a:rPr lang="tr-TR" sz="2600" b="1" dirty="0"/>
              <a:t>Türk</a:t>
            </a:r>
            <a:r>
              <a:rPr lang="tr-TR" sz="2600" dirty="0"/>
              <a:t> devletinin siyasi temsilcilerini (…) tayin eder»</a:t>
            </a:r>
          </a:p>
          <a:p>
            <a:pPr lvl="1"/>
            <a:r>
              <a:rPr lang="tr-TR" sz="2600" dirty="0"/>
              <a:t>Md. 38 (yemin): «(…) </a:t>
            </a:r>
            <a:r>
              <a:rPr lang="tr-TR" sz="2600" b="1" dirty="0"/>
              <a:t>Türk</a:t>
            </a:r>
            <a:r>
              <a:rPr lang="tr-TR" sz="2600" dirty="0"/>
              <a:t> milletinin saadetine (…) </a:t>
            </a:r>
            <a:r>
              <a:rPr lang="tr-TR" sz="2600" b="1" dirty="0"/>
              <a:t>Türk</a:t>
            </a:r>
            <a:r>
              <a:rPr lang="tr-TR" sz="2600" dirty="0"/>
              <a:t> Devletine yönelecek her tehlikeyi (…)»</a:t>
            </a:r>
          </a:p>
          <a:p>
            <a:pPr lvl="1"/>
            <a:r>
              <a:rPr lang="tr-TR" sz="2600" dirty="0"/>
              <a:t>Md. 68: «Her </a:t>
            </a:r>
            <a:r>
              <a:rPr lang="tr-TR" sz="2600" b="1" dirty="0"/>
              <a:t>Türk</a:t>
            </a:r>
            <a:r>
              <a:rPr lang="tr-TR" sz="2600" dirty="0"/>
              <a:t> hür doğar (…)»</a:t>
            </a:r>
          </a:p>
          <a:p>
            <a:pPr lvl="1"/>
            <a:r>
              <a:rPr lang="tr-TR" sz="2600" dirty="0"/>
              <a:t>Md. 69: «</a:t>
            </a:r>
            <a:r>
              <a:rPr lang="tr-TR" sz="2600" b="1" dirty="0"/>
              <a:t>Türkler</a:t>
            </a:r>
            <a:r>
              <a:rPr lang="tr-TR" sz="2600" dirty="0"/>
              <a:t> kanun nazarında eşit ve (…)»</a:t>
            </a:r>
          </a:p>
          <a:p>
            <a:pPr lvl="1"/>
            <a:r>
              <a:rPr lang="tr-TR" sz="2600" dirty="0"/>
              <a:t>Md. 70: «(…) </a:t>
            </a:r>
            <a:r>
              <a:rPr lang="tr-TR" sz="2600" b="1" dirty="0"/>
              <a:t>Türklerin</a:t>
            </a:r>
            <a:r>
              <a:rPr lang="tr-TR" sz="2600" dirty="0"/>
              <a:t> doğal haklarındandır»</a:t>
            </a:r>
          </a:p>
          <a:p>
            <a:pPr lvl="1"/>
            <a:r>
              <a:rPr lang="tr-TR" sz="2600" dirty="0"/>
              <a:t>Md. 87: «İlk eğitim bütün </a:t>
            </a:r>
            <a:r>
              <a:rPr lang="tr-TR" sz="2600" b="1" dirty="0"/>
              <a:t>Türkler</a:t>
            </a:r>
            <a:r>
              <a:rPr lang="tr-TR" sz="2600" dirty="0"/>
              <a:t> için mecburi (…)</a:t>
            </a:r>
          </a:p>
          <a:p>
            <a:pPr lvl="1"/>
            <a:r>
              <a:rPr lang="tr-TR" sz="2600" dirty="0"/>
              <a:t>Md. 88: «Türkiye ahalisine din ve ırk farkı olmaksızın vatandaşlık itibariyle </a:t>
            </a:r>
            <a:r>
              <a:rPr lang="tr-TR" sz="2600" b="1" dirty="0"/>
              <a:t>Türk</a:t>
            </a:r>
            <a:r>
              <a:rPr lang="tr-TR" sz="2600" dirty="0"/>
              <a:t> denir. (…) Vatandaşlık kanunu uyarınca </a:t>
            </a:r>
            <a:r>
              <a:rPr lang="tr-TR" sz="2600" b="1" dirty="0"/>
              <a:t>Türklüğe</a:t>
            </a:r>
            <a:r>
              <a:rPr lang="tr-TR" sz="2600" dirty="0"/>
              <a:t> kabul olunan herkes </a:t>
            </a:r>
            <a:r>
              <a:rPr lang="tr-TR" sz="2600" b="1" smtClean="0"/>
              <a:t>Türk</a:t>
            </a:r>
            <a:r>
              <a:rPr lang="tr-TR" sz="2600" smtClean="0"/>
              <a:t>’tür»</a:t>
            </a:r>
            <a:r>
              <a:rPr lang="tr-TR" sz="2600" smtClean="0">
                <a:solidFill>
                  <a:srgbClr val="FF0000"/>
                </a:solidFill>
              </a:rPr>
              <a:t>.</a:t>
            </a:r>
            <a:endParaRPr lang="tr-TR" sz="2600" dirty="0"/>
          </a:p>
          <a:p>
            <a:endParaRPr lang="tr-TR" dirty="0"/>
          </a:p>
          <a:p>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15</a:t>
            </a:fld>
            <a:endParaRPr lang="en-GB"/>
          </a:p>
        </p:txBody>
      </p:sp>
    </p:spTree>
    <p:extLst>
      <p:ext uri="{BB962C8B-B14F-4D97-AF65-F5344CB8AC3E}">
        <p14:creationId xmlns:p14="http://schemas.microsoft.com/office/powerpoint/2010/main" val="39601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908720"/>
          </a:xfrm>
        </p:spPr>
        <p:txBody>
          <a:bodyPr>
            <a:noAutofit/>
          </a:bodyPr>
          <a:lstStyle/>
          <a:p>
            <a:pPr algn="ctr"/>
            <a:r>
              <a:rPr lang="tr-TR" sz="2800" b="1" dirty="0" smtClean="0"/>
              <a:t>(</a:t>
            </a:r>
            <a:r>
              <a:rPr lang="tr-TR" sz="3200" b="1" dirty="0" smtClean="0"/>
              <a:t>devam</a:t>
            </a:r>
            <a:r>
              <a:rPr lang="tr-TR" sz="2800" b="1" dirty="0" smtClean="0"/>
              <a:t>)</a:t>
            </a:r>
            <a:br>
              <a:rPr lang="tr-TR" sz="2800" b="1" dirty="0" smtClean="0"/>
            </a:br>
            <a:endParaRPr lang="tr-TR" sz="28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692696"/>
            <a:ext cx="9144000" cy="6165305"/>
          </a:xfrm>
        </p:spPr>
        <p:txBody>
          <a:bodyPr>
            <a:normAutofit fontScale="47500" lnSpcReduction="20000"/>
          </a:bodyPr>
          <a:lstStyle/>
          <a:p>
            <a:pPr algn="ctr"/>
            <a:endParaRPr lang="tr-TR" sz="4200" b="1" dirty="0" smtClean="0"/>
          </a:p>
          <a:p>
            <a:pPr algn="ctr"/>
            <a:r>
              <a:rPr lang="tr-TR" sz="4200" b="1" dirty="0" smtClean="0"/>
              <a:t>Kürt </a:t>
            </a:r>
            <a:r>
              <a:rPr lang="tr-TR" sz="4200" b="1" dirty="0"/>
              <a:t>= «Dağlı Türk» </a:t>
            </a:r>
            <a:r>
              <a:rPr lang="tr-TR" sz="4200" b="1" dirty="0" smtClean="0"/>
              <a:t> </a:t>
            </a:r>
            <a:endParaRPr lang="tr-TR" sz="4200" b="1" dirty="0"/>
          </a:p>
          <a:p>
            <a:pPr algn="ctr"/>
            <a:r>
              <a:rPr lang="tr-TR" sz="4200" b="1" dirty="0"/>
              <a:t>Kürtçe = Türkçenin bir </a:t>
            </a:r>
            <a:r>
              <a:rPr lang="tr-TR" sz="4200" b="1" dirty="0" smtClean="0"/>
              <a:t>diyalekti</a:t>
            </a:r>
          </a:p>
          <a:p>
            <a:pPr marL="0" indent="0" algn="ctr">
              <a:buNone/>
            </a:pPr>
            <a:endParaRPr lang="tr-TR" sz="4200" b="1" dirty="0"/>
          </a:p>
          <a:p>
            <a:r>
              <a:rPr lang="tr-TR" sz="4200" b="1" dirty="0" smtClean="0"/>
              <a:t>Şark Islahat Planı (14.09.1925)</a:t>
            </a:r>
            <a:endParaRPr lang="tr-TR" sz="4200" b="1" dirty="0"/>
          </a:p>
          <a:p>
            <a:pPr lvl="1"/>
            <a:r>
              <a:rPr lang="tr-TR" sz="3600" dirty="0"/>
              <a:t>Md. 14: «(…) vilayet ve kaza merkezlerinde, hükümet ve belediye dairelerinde ve kurum ve teşkilatlarda, mekteplerde, çarşı ve pazarlarda </a:t>
            </a:r>
            <a:r>
              <a:rPr lang="tr-TR" sz="3600" b="1" dirty="0"/>
              <a:t>Türkçeden başka lisan kullananlar</a:t>
            </a:r>
            <a:r>
              <a:rPr lang="tr-TR" sz="3600" dirty="0"/>
              <a:t>, hükümet ve belediye emirlerine muhalefet ve direnme suçuyla </a:t>
            </a:r>
            <a:r>
              <a:rPr lang="tr-TR" sz="3600" b="1" dirty="0"/>
              <a:t>cezalandırılırlar</a:t>
            </a:r>
            <a:r>
              <a:rPr lang="tr-TR" sz="3600" dirty="0" smtClean="0"/>
              <a:t>»</a:t>
            </a:r>
          </a:p>
          <a:p>
            <a:pPr lvl="1"/>
            <a:r>
              <a:rPr lang="tr-TR" sz="3600" dirty="0" smtClean="0"/>
              <a:t>Md</a:t>
            </a:r>
            <a:r>
              <a:rPr lang="tr-TR" sz="3600" dirty="0"/>
              <a:t>. 17: «Fırat’ın batısındaki (…) Kürtlerin </a:t>
            </a:r>
            <a:r>
              <a:rPr lang="tr-TR" sz="3600" b="1" dirty="0"/>
              <a:t>Kürtçe</a:t>
            </a:r>
            <a:r>
              <a:rPr lang="tr-TR" sz="3600" dirty="0"/>
              <a:t> konuşmaları mutlaka men edilmeli ve </a:t>
            </a:r>
            <a:r>
              <a:rPr lang="tr-TR" sz="3600" b="1" dirty="0"/>
              <a:t>kız mekteplerine </a:t>
            </a:r>
            <a:r>
              <a:rPr lang="tr-TR" sz="3600" dirty="0"/>
              <a:t>ehemmiyet verilerek kadınların Türkçe konuşmaları temin olunmalıdır</a:t>
            </a:r>
            <a:r>
              <a:rPr lang="tr-TR" sz="3600" dirty="0" smtClean="0"/>
              <a:t>»</a:t>
            </a:r>
          </a:p>
          <a:p>
            <a:pPr marL="393192" lvl="1" indent="0">
              <a:buNone/>
            </a:pPr>
            <a:endParaRPr lang="tr-TR" dirty="0"/>
          </a:p>
          <a:p>
            <a:r>
              <a:rPr lang="tr-TR" sz="4200" b="1" dirty="0" smtClean="0"/>
              <a:t>1930 Türkleştirme Genelgesi </a:t>
            </a:r>
            <a:endParaRPr lang="tr-TR" sz="4200" b="1" dirty="0"/>
          </a:p>
          <a:p>
            <a:pPr lvl="1"/>
            <a:r>
              <a:rPr lang="tr-TR" sz="3600" dirty="0" smtClean="0"/>
              <a:t>Md. 3: “</a:t>
            </a:r>
            <a:r>
              <a:rPr lang="tr-TR" sz="3600" b="1" dirty="0" smtClean="0"/>
              <a:t>Yabancı </a:t>
            </a:r>
            <a:r>
              <a:rPr lang="tr-TR" sz="3600" b="1" dirty="0"/>
              <a:t>lehçelerle görüşen </a:t>
            </a:r>
            <a:r>
              <a:rPr lang="tr-TR" sz="3600" b="1" dirty="0" err="1"/>
              <a:t>köyler</a:t>
            </a:r>
            <a:r>
              <a:rPr lang="tr-TR" sz="3600" dirty="0" err="1"/>
              <a:t>”den</a:t>
            </a:r>
            <a:r>
              <a:rPr lang="tr-TR" sz="3600" dirty="0"/>
              <a:t> küçük dağınık olanları “civar Türk köylerine” </a:t>
            </a:r>
            <a:r>
              <a:rPr lang="tr-TR" sz="3600" dirty="0" smtClean="0"/>
              <a:t>dağıtılacaktır.</a:t>
            </a:r>
          </a:p>
          <a:p>
            <a:pPr lvl="1"/>
            <a:r>
              <a:rPr lang="tr-TR" sz="3600" dirty="0" smtClean="0"/>
              <a:t>“Bilhassa kadınlar  arasında” Türkçenin yaygınlaştırılmasına çalışılacak, “Türk </a:t>
            </a:r>
            <a:r>
              <a:rPr lang="tr-TR" sz="3600" b="1" dirty="0" smtClean="0"/>
              <a:t>kızlarının</a:t>
            </a:r>
            <a:r>
              <a:rPr lang="tr-TR" sz="3600" dirty="0" smtClean="0"/>
              <a:t> Türkçe konuşmayan köylülerle evlendirilmesi teşvik” edilecek, “Türkçe bilmeyen köylü </a:t>
            </a:r>
            <a:r>
              <a:rPr lang="tr-TR" sz="3600" b="1" dirty="0" smtClean="0"/>
              <a:t>kadınları</a:t>
            </a:r>
            <a:r>
              <a:rPr lang="tr-TR" sz="3600" dirty="0" smtClean="0"/>
              <a:t> şehirlere </a:t>
            </a:r>
            <a:r>
              <a:rPr lang="tr-TR" sz="3600" dirty="0" err="1" smtClean="0"/>
              <a:t>celbedilerek</a:t>
            </a:r>
            <a:r>
              <a:rPr lang="tr-TR" sz="3600" dirty="0" smtClean="0"/>
              <a:t> Türk evlerine münasip hizmet ve suretlerle” yerleştirilecektir.</a:t>
            </a:r>
          </a:p>
          <a:p>
            <a:pPr lvl="1"/>
            <a:r>
              <a:rPr lang="tr-TR" sz="3600" dirty="0" smtClean="0"/>
              <a:t>“… </a:t>
            </a:r>
            <a:r>
              <a:rPr lang="tr-TR" sz="3600" dirty="0"/>
              <a:t>hülasa; dillerini, âdetlerini ve dileklerini </a:t>
            </a:r>
            <a:r>
              <a:rPr lang="tr-TR" sz="3600" b="1" dirty="0"/>
              <a:t>Türk yapmak</a:t>
            </a:r>
            <a:r>
              <a:rPr lang="tr-TR" sz="3600" dirty="0"/>
              <a:t>, Türk’ün tarihine ve bahtına bağlamak her Türk’e teveccüh eden milli ve mühim bir vazifedir</a:t>
            </a:r>
            <a:r>
              <a:rPr lang="tr-TR" sz="3600" dirty="0" smtClean="0"/>
              <a:t>”.</a:t>
            </a:r>
          </a:p>
          <a:p>
            <a:pPr marL="393192" lvl="1" indent="0">
              <a:buNone/>
            </a:pPr>
            <a:endParaRPr lang="tr-TR" dirty="0" smtClean="0"/>
          </a:p>
          <a:p>
            <a:r>
              <a:rPr lang="tr-TR" sz="4200" b="1" dirty="0" smtClean="0"/>
              <a:t>Güneş-Dil Teorisi (‘30’lar) </a:t>
            </a:r>
          </a:p>
          <a:p>
            <a:pPr lvl="1"/>
            <a:r>
              <a:rPr lang="tr-TR" sz="3600" dirty="0" smtClean="0"/>
              <a:t>Uygarlığın Türklerin ataları tarafından dünyaya götürüldüğünü söyleyen Türk Tarih </a:t>
            </a:r>
            <a:r>
              <a:rPr lang="tr-TR" sz="3600" dirty="0" err="1" smtClean="0"/>
              <a:t>Tezi’nin</a:t>
            </a:r>
            <a:r>
              <a:rPr lang="tr-TR" sz="3600" dirty="0" smtClean="0"/>
              <a:t> dil alanına yansıması</a:t>
            </a:r>
            <a:r>
              <a:rPr lang="tr-TR" sz="3600" dirty="0" smtClean="0">
                <a:solidFill>
                  <a:srgbClr val="FF0000"/>
                </a:solidFill>
              </a:rPr>
              <a:t>.</a:t>
            </a:r>
            <a:endParaRPr lang="tr-TR" sz="3600" dirty="0"/>
          </a:p>
          <a:p>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16</a:t>
            </a:fld>
            <a:endParaRPr lang="en-GB" dirty="0"/>
          </a:p>
        </p:txBody>
      </p:sp>
    </p:spTree>
    <p:extLst>
      <p:ext uri="{BB962C8B-B14F-4D97-AF65-F5344CB8AC3E}">
        <p14:creationId xmlns:p14="http://schemas.microsoft.com/office/powerpoint/2010/main" val="237140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 calcmode="lin" valueType="num">
                                      <p:cBhvr additive="base">
                                        <p:cTn id="5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692696"/>
          </a:xfrm>
        </p:spPr>
        <p:txBody>
          <a:bodyPr>
            <a:normAutofit/>
          </a:bodyPr>
          <a:lstStyle/>
          <a:p>
            <a:pPr algn="ctr"/>
            <a:r>
              <a:rPr lang="tr-TR" sz="3200" b="1" dirty="0" smtClean="0"/>
              <a:t>(devam)</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88220"/>
            <a:ext cx="9144000" cy="5869779"/>
          </a:xfrm>
        </p:spPr>
        <p:txBody>
          <a:bodyPr>
            <a:normAutofit fontScale="85000" lnSpcReduction="20000"/>
          </a:bodyPr>
          <a:lstStyle/>
          <a:p>
            <a:r>
              <a:rPr lang="tr-TR" sz="2400" b="1" dirty="0" smtClean="0"/>
              <a:t>21.06.1934 </a:t>
            </a:r>
            <a:r>
              <a:rPr lang="tr-TR" sz="2400" b="1" dirty="0"/>
              <a:t>Soyadı Kanunu </a:t>
            </a:r>
            <a:endParaRPr lang="tr-TR" sz="2400" b="1" dirty="0" smtClean="0"/>
          </a:p>
          <a:p>
            <a:pPr lvl="1"/>
            <a:r>
              <a:rPr lang="tr-TR" dirty="0" smtClean="0"/>
              <a:t>Kürtleri </a:t>
            </a:r>
            <a:r>
              <a:rPr lang="tr-TR" dirty="0"/>
              <a:t>görünmez kıldı (</a:t>
            </a:r>
            <a:r>
              <a:rPr lang="tr-TR" dirty="0" err="1"/>
              <a:t>GM’leri</a:t>
            </a:r>
            <a:r>
              <a:rPr lang="tr-TR" dirty="0"/>
              <a:t> de). </a:t>
            </a:r>
            <a:endParaRPr lang="tr-TR" dirty="0" smtClean="0"/>
          </a:p>
          <a:p>
            <a:pPr lvl="1"/>
            <a:r>
              <a:rPr lang="tr-TR" dirty="0" smtClean="0"/>
              <a:t>Md</a:t>
            </a:r>
            <a:r>
              <a:rPr lang="tr-TR" dirty="0"/>
              <a:t>. 8: “Bir aşiret veya kabileye ilişki anlatan soyadları kullanılamaz”. </a:t>
            </a:r>
            <a:endParaRPr lang="tr-TR" dirty="0" smtClean="0"/>
          </a:p>
          <a:p>
            <a:pPr lvl="1"/>
            <a:r>
              <a:rPr lang="tr-TR" dirty="0"/>
              <a:t>M</a:t>
            </a:r>
            <a:r>
              <a:rPr lang="tr-TR" dirty="0" smtClean="0"/>
              <a:t>addenin </a:t>
            </a:r>
            <a:r>
              <a:rPr lang="tr-TR" dirty="0"/>
              <a:t>ilk hali: “</a:t>
            </a:r>
            <a:r>
              <a:rPr lang="tr-TR" dirty="0" err="1"/>
              <a:t>Arnavud</a:t>
            </a:r>
            <a:r>
              <a:rPr lang="tr-TR" dirty="0"/>
              <a:t> oğlu, </a:t>
            </a:r>
            <a:r>
              <a:rPr lang="tr-TR" dirty="0" err="1"/>
              <a:t>Kürd</a:t>
            </a:r>
            <a:r>
              <a:rPr lang="tr-TR" dirty="0"/>
              <a:t> oğlu gibi… soyadları kullanılamaz. </a:t>
            </a:r>
          </a:p>
          <a:p>
            <a:endParaRPr lang="tr-TR" dirty="0"/>
          </a:p>
          <a:p>
            <a:r>
              <a:rPr lang="tr-TR" sz="2400" b="1" dirty="0" smtClean="0"/>
              <a:t>Yerleşim </a:t>
            </a:r>
            <a:r>
              <a:rPr lang="tr-TR" sz="2400" b="1" dirty="0"/>
              <a:t>yeri ve coğrafya adları </a:t>
            </a:r>
            <a:r>
              <a:rPr lang="tr-TR" dirty="0"/>
              <a:t>(Kürtçe, Ermenice, Rumca…) değiştirildi. </a:t>
            </a:r>
            <a:endParaRPr lang="tr-TR" dirty="0" smtClean="0"/>
          </a:p>
          <a:p>
            <a:pPr lvl="1"/>
            <a:r>
              <a:rPr lang="tr-TR" dirty="0" smtClean="0"/>
              <a:t>1913’te </a:t>
            </a:r>
            <a:r>
              <a:rPr lang="tr-TR" dirty="0"/>
              <a:t>İ-T tarafından başlatılan bu politika sonucunda 12.211 köy (köylerin üçte biri) ve 4.000 kasabanın, ayrıca 4.000 coğrafi yerin adı değiştirildi. </a:t>
            </a:r>
          </a:p>
          <a:p>
            <a:endParaRPr lang="tr-TR" dirty="0"/>
          </a:p>
          <a:p>
            <a:r>
              <a:rPr lang="tr-TR" sz="2400" b="1" dirty="0" smtClean="0"/>
              <a:t>30’larda “Vatandaş </a:t>
            </a:r>
            <a:r>
              <a:rPr lang="tr-TR" sz="2400" b="1" dirty="0"/>
              <a:t>Türkçe Konuş” kampanyaları </a:t>
            </a:r>
            <a:r>
              <a:rPr lang="tr-TR" dirty="0"/>
              <a:t>(sonra, 1960’larda da)  </a:t>
            </a:r>
            <a:endParaRPr lang="tr-TR" dirty="0" smtClean="0"/>
          </a:p>
          <a:p>
            <a:pPr lvl="1"/>
            <a:r>
              <a:rPr lang="tr-TR" dirty="0" smtClean="0"/>
              <a:t>Doğuda büyük kentlerde veya köylerde değil, daha çok kasabalarda. </a:t>
            </a:r>
          </a:p>
          <a:p>
            <a:pPr lvl="1"/>
            <a:r>
              <a:rPr lang="tr-TR" dirty="0" smtClean="0"/>
              <a:t>Köyden kasabaya yumurta götürüp Kürtçe bağıran köylüye 5 </a:t>
            </a:r>
            <a:r>
              <a:rPr lang="tr-TR" dirty="0" err="1" smtClean="0"/>
              <a:t>kr</a:t>
            </a:r>
            <a:r>
              <a:rPr lang="tr-TR" dirty="0" smtClean="0"/>
              <a:t>. ceza</a:t>
            </a:r>
          </a:p>
          <a:p>
            <a:pPr lvl="1"/>
            <a:r>
              <a:rPr lang="tr-TR" dirty="0" smtClean="0"/>
              <a:t>Çok yüksek bir miktar. O sırada kaymakamlık/belediye </a:t>
            </a:r>
            <a:r>
              <a:rPr lang="tr-TR" dirty="0"/>
              <a:t>katipleri </a:t>
            </a:r>
            <a:r>
              <a:rPr lang="tr-TR" dirty="0" smtClean="0"/>
              <a:t>ayda </a:t>
            </a:r>
            <a:r>
              <a:rPr lang="tr-TR" dirty="0"/>
              <a:t>30 </a:t>
            </a:r>
            <a:r>
              <a:rPr lang="tr-TR" dirty="0" smtClean="0"/>
              <a:t>TL maaş alıyor.  </a:t>
            </a:r>
            <a:endParaRPr lang="tr-TR" dirty="0"/>
          </a:p>
          <a:p>
            <a:endParaRPr lang="tr-TR" dirty="0"/>
          </a:p>
          <a:p>
            <a:r>
              <a:rPr lang="tr-TR" sz="2400" b="1" dirty="0" smtClean="0"/>
              <a:t>1937-38 </a:t>
            </a:r>
            <a:r>
              <a:rPr lang="tr-TR" sz="2400" b="1" dirty="0"/>
              <a:t>Dersim’de </a:t>
            </a:r>
            <a:r>
              <a:rPr lang="tr-TR" sz="2400" b="1" dirty="0" smtClean="0"/>
              <a:t>duruşmalar</a:t>
            </a:r>
            <a:r>
              <a:rPr lang="tr-TR" dirty="0" smtClean="0"/>
              <a:t>: Türkçe </a:t>
            </a:r>
            <a:r>
              <a:rPr lang="tr-TR" dirty="0"/>
              <a:t>bilmeyen </a:t>
            </a:r>
            <a:r>
              <a:rPr lang="tr-TR" dirty="0" smtClean="0"/>
              <a:t>köylülere çeviri </a:t>
            </a:r>
            <a:r>
              <a:rPr lang="tr-TR" dirty="0"/>
              <a:t>yapılmadı ve bu insanlar </a:t>
            </a:r>
            <a:r>
              <a:rPr lang="tr-TR" dirty="0" smtClean="0"/>
              <a:t>okunan kararda “</a:t>
            </a:r>
            <a:r>
              <a:rPr lang="tr-TR" b="1" dirty="0" smtClean="0"/>
              <a:t>idam</a:t>
            </a:r>
            <a:r>
              <a:rPr lang="tr-TR" dirty="0"/>
              <a:t>” </a:t>
            </a:r>
            <a:r>
              <a:rPr lang="tr-TR" dirty="0" smtClean="0"/>
              <a:t>kelimesi geçmeyince («asılarak tecziyesine») ölüm cezasına </a:t>
            </a:r>
            <a:r>
              <a:rPr lang="tr-TR" dirty="0"/>
              <a:t>çarptırıldıklarını </a:t>
            </a:r>
            <a:r>
              <a:rPr lang="tr-TR" dirty="0" smtClean="0"/>
              <a:t>anlamayarak sevinç gösterilerinde bulundular</a:t>
            </a:r>
            <a:r>
              <a:rPr lang="tr-TR" dirty="0" smtClean="0">
                <a:solidFill>
                  <a:srgbClr val="FF0000"/>
                </a:solidFill>
              </a:rPr>
              <a:t>.</a:t>
            </a:r>
            <a:endParaRPr lang="tr-TR" dirty="0">
              <a:solidFill>
                <a:srgbClr val="FF0000"/>
              </a:solidFill>
            </a:endParaRPr>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17</a:t>
            </a:fld>
            <a:endParaRPr lang="en-GB"/>
          </a:p>
        </p:txBody>
      </p:sp>
    </p:spTree>
    <p:extLst>
      <p:ext uri="{BB962C8B-B14F-4D97-AF65-F5344CB8AC3E}">
        <p14:creationId xmlns:p14="http://schemas.microsoft.com/office/powerpoint/2010/main" val="412599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9036496" cy="1228502"/>
          </a:xfrm>
        </p:spPr>
        <p:txBody>
          <a:bodyPr>
            <a:normAutofit/>
          </a:bodyPr>
          <a:lstStyle/>
          <a:p>
            <a:pPr indent="0" algn="ctr"/>
            <a:r>
              <a:rPr lang="tr-TR" sz="3200" b="1" dirty="0" smtClean="0"/>
              <a:t>Türkçeden Başka Dil Konuşma Yasağı İlanı</a:t>
            </a:r>
            <a:br>
              <a:rPr lang="tr-TR" sz="3200" b="1" dirty="0" smtClean="0"/>
            </a:br>
            <a:r>
              <a:rPr lang="tr-TR" sz="3200" b="1" dirty="0" smtClean="0"/>
              <a:t>(</a:t>
            </a:r>
            <a:r>
              <a:rPr lang="tr-TR" sz="3200" b="1" i="1" dirty="0"/>
              <a:t>Son Posta</a:t>
            </a:r>
            <a:r>
              <a:rPr lang="tr-TR" sz="3200" b="1" dirty="0" smtClean="0"/>
              <a:t>, 23 </a:t>
            </a:r>
            <a:r>
              <a:rPr lang="tr-TR" sz="3200" b="1" dirty="0"/>
              <a:t>Eylül </a:t>
            </a:r>
            <a:r>
              <a:rPr lang="tr-TR" sz="3200" b="1" dirty="0" smtClean="0"/>
              <a:t>1932)</a:t>
            </a:r>
            <a:endParaRPr lang="tr-TR" sz="3200" b="1" dirty="0"/>
          </a:p>
        </p:txBody>
      </p:sp>
      <p:sp>
        <p:nvSpPr>
          <p:cNvPr id="3" name="İçerik Yer Tutucusu 2"/>
          <p:cNvSpPr>
            <a:spLocks noGrp="1"/>
          </p:cNvSpPr>
          <p:nvPr>
            <p:ph idx="1"/>
          </p:nvPr>
        </p:nvSpPr>
        <p:spPr/>
        <p:txBody>
          <a:bodyPr/>
          <a:lstStyle/>
          <a:p>
            <a:pPr indent="0">
              <a:buNone/>
            </a:pPr>
            <a:endParaRPr lang="tr-TR" i="1" dirty="0" smtClean="0"/>
          </a:p>
          <a:p>
            <a:pPr indent="0">
              <a:buNone/>
            </a:pPr>
            <a:endParaRPr lang="tr-TR" i="1" dirty="0"/>
          </a:p>
          <a:p>
            <a:pPr indent="0">
              <a:buNone/>
            </a:pPr>
            <a:r>
              <a:rPr lang="tr-TR" i="1" dirty="0" smtClean="0"/>
              <a:t>                    </a:t>
            </a:r>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18</a:t>
            </a:fld>
            <a:endParaRPr lang="tr-TR"/>
          </a:p>
        </p:txBody>
      </p:sp>
      <p:pic>
        <p:nvPicPr>
          <p:cNvPr id="6" name="Picture 1" descr="C:\Users\Baskın\AppData\Local\Microsoft\Windows\Temporary Internet Files\Content.Outlook\AS9UN7PP\dörtyol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5736" y="1228502"/>
            <a:ext cx="4536504" cy="5224834"/>
          </a:xfrm>
          <a:prstGeom prst="rect">
            <a:avLst/>
          </a:prstGeom>
        </p:spPr>
      </p:pic>
    </p:spTree>
    <p:extLst>
      <p:ext uri="{BB962C8B-B14F-4D97-AF65-F5344CB8AC3E}">
        <p14:creationId xmlns:p14="http://schemas.microsoft.com/office/powerpoint/2010/main" val="306007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0" y="0"/>
            <a:ext cx="9144000" cy="1052736"/>
          </a:xfrm>
        </p:spPr>
        <p:txBody>
          <a:bodyPr>
            <a:normAutofit/>
          </a:bodyPr>
          <a:lstStyle/>
          <a:p>
            <a:pPr algn="ctr"/>
            <a:r>
              <a:rPr lang="tr-TR" sz="3200" b="1" dirty="0" smtClean="0"/>
              <a:t>27 Mayıs 1960 ve 12 Mart 1971 Askerî Darbelerinde  </a:t>
            </a:r>
            <a:br>
              <a:rPr lang="tr-TR" sz="3200" b="1" dirty="0" smtClean="0"/>
            </a:br>
            <a:r>
              <a:rPr lang="tr-TR" sz="3200" b="1" dirty="0" smtClean="0"/>
              <a:t>Asimilasyon  </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484784"/>
            <a:ext cx="9144000" cy="5373215"/>
          </a:xfrm>
        </p:spPr>
        <p:txBody>
          <a:bodyPr>
            <a:normAutofit/>
          </a:bodyPr>
          <a:lstStyle/>
          <a:p>
            <a:r>
              <a:rPr lang="tr-TR" sz="2200" dirty="0" smtClean="0"/>
              <a:t>Yatılı Bölge Okulları; </a:t>
            </a:r>
          </a:p>
          <a:p>
            <a:r>
              <a:rPr lang="tr-TR" sz="2200" dirty="0" smtClean="0"/>
              <a:t>Yerleşim yeri ve coğrafya isimleri; </a:t>
            </a:r>
          </a:p>
          <a:p>
            <a:r>
              <a:rPr lang="tr-TR" sz="2200" dirty="0" smtClean="0"/>
              <a:t>Kürtçe türkü derlenerek TRT’de Türkçe okunması; </a:t>
            </a:r>
          </a:p>
          <a:p>
            <a:r>
              <a:rPr lang="tr-TR" sz="2200" dirty="0" smtClean="0"/>
              <a:t>Duruşmalarda Kürtçe savunma ve cezaevlerinde Kürtçe görüş yasağı; </a:t>
            </a:r>
          </a:p>
          <a:p>
            <a:r>
              <a:rPr lang="tr-TR" sz="2200" dirty="0" smtClean="0"/>
              <a:t>M. Şerif Fırat’ın «</a:t>
            </a:r>
            <a:r>
              <a:rPr lang="tr-TR" sz="2200" i="1" dirty="0" smtClean="0"/>
              <a:t>Doğu İlleri ve Varto Tarihi</a:t>
            </a:r>
            <a:r>
              <a:rPr lang="tr-TR" sz="2200" dirty="0" smtClean="0"/>
              <a:t>» kitabının yeni baskısı: «Kürt dili bir hamuru değil, bir söz yığınıdır (…) bu dağlı Türk kardeşlerimiz, kendilerinin </a:t>
            </a:r>
            <a:r>
              <a:rPr lang="tr-TR" sz="2200" dirty="0" err="1" smtClean="0"/>
              <a:t>ulusoylarına</a:t>
            </a:r>
            <a:r>
              <a:rPr lang="tr-TR" sz="2200" dirty="0" smtClean="0"/>
              <a:t> yakışmayan ve bugün hiçbir kıymet ve mana ifade etmeyen bu söz yığını dilleri söküp atmalıdırlar.» (s. 18 ve 19)</a:t>
            </a:r>
            <a:r>
              <a:rPr lang="tr-TR" sz="2200" dirty="0" smtClean="0">
                <a:solidFill>
                  <a:srgbClr val="FF0000"/>
                </a:solidFill>
              </a:rPr>
              <a:t>.</a:t>
            </a:r>
            <a:endParaRPr lang="tr-TR" sz="22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19</a:t>
            </a:fld>
            <a:endParaRPr lang="en-GB"/>
          </a:p>
        </p:txBody>
      </p:sp>
    </p:spTree>
    <p:extLst>
      <p:ext uri="{BB962C8B-B14F-4D97-AF65-F5344CB8AC3E}">
        <p14:creationId xmlns:p14="http://schemas.microsoft.com/office/powerpoint/2010/main" val="31505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dirty="0" smtClean="0"/>
              <a:t>EVVELSİ GÜN</a:t>
            </a:r>
            <a:endParaRPr lang="tr-TR" dirty="0"/>
          </a:p>
        </p:txBody>
      </p:sp>
      <p:sp>
        <p:nvSpPr>
          <p:cNvPr id="3" name="İçerik Yer Tutucusu 2"/>
          <p:cNvSpPr>
            <a:spLocks noGrp="1"/>
          </p:cNvSpPr>
          <p:nvPr>
            <p:ph idx="1"/>
          </p:nvPr>
        </p:nvSpPr>
        <p:spPr>
          <a:xfrm>
            <a:off x="0" y="1935480"/>
            <a:ext cx="9144000" cy="4389120"/>
          </a:xfrm>
        </p:spPr>
        <p:txBody>
          <a:bodyPr/>
          <a:lstStyle/>
          <a:p>
            <a:endParaRPr lang="tr-TR" dirty="0"/>
          </a:p>
          <a:p>
            <a:endParaRPr lang="tr-TR" sz="3600" dirty="0" smtClean="0"/>
          </a:p>
          <a:p>
            <a:pPr algn="ctr"/>
            <a:r>
              <a:rPr lang="tr-TR" sz="3600" dirty="0" smtClean="0"/>
              <a:t>TÜRKİYE CUMHURİYETİ ÖNCESİ KÜRTÇE </a:t>
            </a:r>
            <a:endParaRPr lang="tr-TR" sz="36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2</a:t>
            </a:fld>
            <a:endParaRPr lang="en-GB"/>
          </a:p>
        </p:txBody>
      </p:sp>
    </p:spTree>
    <p:extLst>
      <p:ext uri="{BB962C8B-B14F-4D97-AF65-F5344CB8AC3E}">
        <p14:creationId xmlns:p14="http://schemas.microsoft.com/office/powerpoint/2010/main" val="131808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548680"/>
          </a:xfrm>
        </p:spPr>
        <p:txBody>
          <a:bodyPr>
            <a:normAutofit/>
          </a:bodyPr>
          <a:lstStyle/>
          <a:p>
            <a:pPr algn="ctr"/>
            <a:r>
              <a:rPr lang="tr-TR" sz="3200" b="1" dirty="0" smtClean="0"/>
              <a:t>           (devam): Kürtlerden Reaksiyon</a:t>
            </a:r>
            <a:r>
              <a:rPr lang="tr-TR" sz="2400" b="1" dirty="0" smtClean="0"/>
              <a:t> </a:t>
            </a:r>
            <a:endParaRPr lang="tr-TR" sz="24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764704"/>
            <a:ext cx="9144000" cy="6093297"/>
          </a:xfrm>
        </p:spPr>
        <p:txBody>
          <a:bodyPr>
            <a:normAutofit fontScale="25000" lnSpcReduction="20000"/>
          </a:bodyPr>
          <a:lstStyle/>
          <a:p>
            <a:r>
              <a:rPr lang="tr-TR" sz="7200" dirty="0" smtClean="0"/>
              <a:t>1961 </a:t>
            </a:r>
            <a:r>
              <a:rPr lang="tr-TR" sz="7200" dirty="0"/>
              <a:t>Anayasası sayesinde, 1908’deki gibi bir kültür </a:t>
            </a:r>
            <a:r>
              <a:rPr lang="tr-TR" sz="7200" dirty="0" err="1" smtClean="0"/>
              <a:t>rönesansı</a:t>
            </a:r>
            <a:r>
              <a:rPr lang="tr-TR" sz="7200" dirty="0"/>
              <a:t>: 1962’de </a:t>
            </a:r>
            <a:r>
              <a:rPr lang="tr-TR" sz="7200" i="1" dirty="0"/>
              <a:t>Dersim, Ağrı, Dicle‐Fırat</a:t>
            </a:r>
            <a:r>
              <a:rPr lang="tr-TR" sz="7200" dirty="0"/>
              <a:t>, 1963’te </a:t>
            </a:r>
            <a:r>
              <a:rPr lang="tr-TR" sz="7200" i="1" dirty="0" err="1"/>
              <a:t>Keko</a:t>
            </a:r>
            <a:r>
              <a:rPr lang="tr-TR" sz="7200" i="1" dirty="0"/>
              <a:t>, </a:t>
            </a:r>
            <a:r>
              <a:rPr lang="tr-TR" sz="7200" i="1" dirty="0" err="1"/>
              <a:t>Deng</a:t>
            </a:r>
            <a:r>
              <a:rPr lang="tr-TR" sz="7200" i="1" dirty="0"/>
              <a:t>, </a:t>
            </a:r>
            <a:r>
              <a:rPr lang="tr-TR" sz="7200" i="1" dirty="0" err="1"/>
              <a:t>Roja</a:t>
            </a:r>
            <a:r>
              <a:rPr lang="tr-TR" sz="7200" i="1" dirty="0"/>
              <a:t> </a:t>
            </a:r>
            <a:r>
              <a:rPr lang="tr-TR" sz="7200" i="1" dirty="0" err="1"/>
              <a:t>Newe</a:t>
            </a:r>
            <a:r>
              <a:rPr lang="tr-TR" sz="7200" dirty="0"/>
              <a:t>, Kürtçe </a:t>
            </a:r>
            <a:r>
              <a:rPr lang="tr-TR" sz="7200" dirty="0" smtClean="0"/>
              <a:t>alfabe </a:t>
            </a:r>
            <a:r>
              <a:rPr lang="tr-TR" sz="7200" dirty="0"/>
              <a:t>(1968), </a:t>
            </a:r>
            <a:r>
              <a:rPr lang="tr-TR" sz="7200" i="1" dirty="0"/>
              <a:t>Özgürlük Yolu </a:t>
            </a:r>
            <a:r>
              <a:rPr lang="tr-TR" sz="7200" dirty="0"/>
              <a:t>(1975), </a:t>
            </a:r>
            <a:r>
              <a:rPr lang="tr-TR" sz="7200" i="1" dirty="0" err="1"/>
              <a:t>Rızgari</a:t>
            </a:r>
            <a:r>
              <a:rPr lang="tr-TR" sz="7200" dirty="0"/>
              <a:t> (</a:t>
            </a:r>
            <a:r>
              <a:rPr lang="tr-TR" sz="7200" dirty="0" smtClean="0"/>
              <a:t>1976). O kadar çok ki, birbirleriyle çatışıyorlar. </a:t>
            </a:r>
          </a:p>
          <a:p>
            <a:r>
              <a:rPr lang="tr-TR" sz="7200" dirty="0" smtClean="0"/>
              <a:t>TİP içinde mücadele: Doğulular grubu ve Doğu Mitingleri (1967 ve 69)</a:t>
            </a:r>
          </a:p>
          <a:p>
            <a:r>
              <a:rPr lang="tr-TR" sz="7200" dirty="0" smtClean="0"/>
              <a:t>Doğu </a:t>
            </a:r>
            <a:r>
              <a:rPr lang="tr-TR" sz="7200" dirty="0" err="1"/>
              <a:t>Mitingleri’nden</a:t>
            </a:r>
            <a:r>
              <a:rPr lang="tr-TR" sz="7200" dirty="0"/>
              <a:t> kaynaklanan, ilk legal ve özgün örgüt </a:t>
            </a:r>
            <a:r>
              <a:rPr lang="tr-TR" sz="7200" dirty="0" err="1"/>
              <a:t>DDKO’nun</a:t>
            </a:r>
            <a:r>
              <a:rPr lang="tr-TR" sz="7200" dirty="0"/>
              <a:t> Haber Bülteni’nden Temalar:</a:t>
            </a:r>
          </a:p>
          <a:p>
            <a:pPr lvl="1"/>
            <a:r>
              <a:rPr lang="tr-TR" sz="7200" dirty="0"/>
              <a:t>D-B dengesizliği; Kürtçe yasağı </a:t>
            </a:r>
            <a:r>
              <a:rPr lang="tr-TR" sz="7200" dirty="0" smtClean="0"/>
              <a:t>üretime zararlı</a:t>
            </a:r>
            <a:r>
              <a:rPr lang="tr-TR" sz="7200" dirty="0"/>
              <a:t>; halkların kardeşliği ve beraberliği uğruna kavga; komando baskınları; cop sokmalar, çıplak soymalar; anayasa maddeleri; Mai </a:t>
            </a:r>
            <a:r>
              <a:rPr lang="tr-TR" sz="7200" dirty="0" err="1"/>
              <a:t>Lai</a:t>
            </a:r>
            <a:r>
              <a:rPr lang="tr-TR" sz="7200" dirty="0"/>
              <a:t> katliamı, Bask-Kürt benzerliği; doğum kontrolü</a:t>
            </a:r>
          </a:p>
          <a:p>
            <a:r>
              <a:rPr lang="tr-TR" sz="7200" dirty="0" err="1"/>
              <a:t>DDKO’nun</a:t>
            </a:r>
            <a:r>
              <a:rPr lang="tr-TR" sz="7200" dirty="0"/>
              <a:t> asıl önemi: Mahkemede «siyasal savunma». 27 sayfalık dil dersi:</a:t>
            </a:r>
          </a:p>
          <a:p>
            <a:pPr lvl="1"/>
            <a:r>
              <a:rPr lang="tr-TR" sz="7200" dirty="0"/>
              <a:t>Türkçe ile Kürtçe farklıdır</a:t>
            </a:r>
          </a:p>
          <a:p>
            <a:pPr lvl="1"/>
            <a:r>
              <a:rPr lang="tr-TR" sz="7200" dirty="0"/>
              <a:t>Kürtçeden Türkçeye çok kelime geçmiştir</a:t>
            </a:r>
          </a:p>
          <a:p>
            <a:pPr lvl="1"/>
            <a:r>
              <a:rPr lang="tr-TR" sz="7200" dirty="0"/>
              <a:t>Fakir olan Kürtçe değil, Türkçedir: «</a:t>
            </a:r>
            <a:r>
              <a:rPr lang="tr-TR" sz="7200" b="1" dirty="0" smtClean="0"/>
              <a:t>T.C. </a:t>
            </a:r>
            <a:r>
              <a:rPr lang="tr-TR" sz="7200" b="1" dirty="0"/>
              <a:t>Diyarbakır-Siirt İlleri Sıkıyönetim Komutanlığı Askerî Mahkemesi - Askerî Savcılığı. Diyarbakır Evrak </a:t>
            </a:r>
            <a:r>
              <a:rPr lang="tr-TR" sz="7200" b="1" dirty="0" err="1"/>
              <a:t>no</a:t>
            </a:r>
            <a:r>
              <a:rPr lang="tr-TR" sz="7200" b="1" dirty="0"/>
              <a:t>., Esas </a:t>
            </a:r>
            <a:r>
              <a:rPr lang="tr-TR" sz="7200" b="1" dirty="0" err="1"/>
              <a:t>no</a:t>
            </a:r>
            <a:r>
              <a:rPr lang="tr-TR" sz="7200" b="1" dirty="0"/>
              <a:t>., Karar </a:t>
            </a:r>
            <a:r>
              <a:rPr lang="tr-TR" sz="7200" b="1" dirty="0" err="1"/>
              <a:t>no</a:t>
            </a:r>
            <a:r>
              <a:rPr lang="tr-TR" sz="7200" b="1" dirty="0"/>
              <a:t>.</a:t>
            </a:r>
            <a:r>
              <a:rPr lang="tr-TR" sz="7200" dirty="0"/>
              <a:t>». Bu 18 Kelimenin: 4’ü Türkçe, 8’i Arapça, 1’i Farsça, 1’i Kürtçe, 4’ü Fransızca. </a:t>
            </a:r>
          </a:p>
          <a:p>
            <a:pPr lvl="1"/>
            <a:r>
              <a:rPr lang="tr-TR" sz="7200" dirty="0"/>
              <a:t>Üstelik daha eski bir tarihte yazılmış olsa bu kadar da Türkçe olmayacaktı.</a:t>
            </a:r>
          </a:p>
          <a:p>
            <a:r>
              <a:rPr lang="tr-TR" sz="7200" dirty="0" smtClean="0"/>
              <a:t>Dergilerin en ilginci </a:t>
            </a:r>
            <a:r>
              <a:rPr lang="tr-TR" sz="7200" i="1" dirty="0" err="1" smtClean="0"/>
              <a:t>Rızgari</a:t>
            </a:r>
            <a:r>
              <a:rPr lang="tr-TR" sz="7200" dirty="0" smtClean="0"/>
              <a:t> (Kurtuluş, 1976): Marksizm’i kullanarak özgün milliyetçi temalar: </a:t>
            </a:r>
          </a:p>
          <a:p>
            <a:pPr lvl="1"/>
            <a:r>
              <a:rPr lang="tr-TR" sz="7200" dirty="0" smtClean="0"/>
              <a:t>Lenin’in self determinasyon ilkesi; </a:t>
            </a:r>
            <a:r>
              <a:rPr lang="tr-TR" sz="7200" dirty="0" err="1"/>
              <a:t>Sadabad</a:t>
            </a:r>
            <a:r>
              <a:rPr lang="tr-TR" sz="7200" dirty="0"/>
              <a:t> Paktı </a:t>
            </a:r>
            <a:r>
              <a:rPr lang="tr-TR" sz="7200" dirty="0" err="1"/>
              <a:t>md.</a:t>
            </a:r>
            <a:r>
              <a:rPr lang="tr-TR" sz="7200" dirty="0"/>
              <a:t> 7; Lozan: emperyalist paylaşım; Kemalizm anti emperyalist değil</a:t>
            </a:r>
          </a:p>
          <a:p>
            <a:pPr lvl="1"/>
            <a:r>
              <a:rPr lang="tr-TR" sz="7200" dirty="0"/>
              <a:t>Sömürge Teorisi: </a:t>
            </a:r>
            <a:r>
              <a:rPr lang="tr-TR" sz="7200" dirty="0" smtClean="0"/>
              <a:t>TC’nin «kapitalizmin son aşamasında» olduğunu söylemeden Kürdistan’ı sömürdüğünü («iç sömürge») söylüyor</a:t>
            </a:r>
            <a:endParaRPr lang="tr-TR" sz="7200" dirty="0"/>
          </a:p>
          <a:p>
            <a:pPr lvl="1"/>
            <a:r>
              <a:rPr lang="tr-TR" sz="7200" dirty="0" smtClean="0"/>
              <a:t>Ezen-Ezilen </a:t>
            </a:r>
            <a:r>
              <a:rPr lang="tr-TR" sz="7200" dirty="0"/>
              <a:t>Ulus </a:t>
            </a:r>
            <a:r>
              <a:rPr lang="tr-TR" sz="7200" dirty="0" smtClean="0"/>
              <a:t>Milliyetçiliği: Marksist kalarak milliyetçilik yapma olanağı arıyor</a:t>
            </a:r>
            <a:r>
              <a:rPr lang="tr-TR" sz="7200" dirty="0" smtClean="0">
                <a:solidFill>
                  <a:srgbClr val="FF0000"/>
                </a:solidFill>
              </a:rPr>
              <a:t>.</a:t>
            </a:r>
            <a:endParaRPr lang="tr-TR" sz="7200" dirty="0">
              <a:solidFill>
                <a:srgbClr val="FF0000"/>
              </a:solidFill>
            </a:endParaRPr>
          </a:p>
          <a:p>
            <a:pPr marL="393192" lvl="1" indent="0">
              <a:buNone/>
            </a:pPr>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20</a:t>
            </a:fld>
            <a:endParaRPr lang="en-GB"/>
          </a:p>
        </p:txBody>
      </p:sp>
    </p:spTree>
    <p:extLst>
      <p:ext uri="{BB962C8B-B14F-4D97-AF65-F5344CB8AC3E}">
        <p14:creationId xmlns:p14="http://schemas.microsoft.com/office/powerpoint/2010/main" val="270851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936104"/>
          </a:xfrm>
        </p:spPr>
        <p:txBody>
          <a:bodyPr>
            <a:normAutofit fontScale="90000"/>
          </a:bodyPr>
          <a:lstStyle/>
          <a:p>
            <a:pPr algn="ctr"/>
            <a:r>
              <a:rPr lang="tr-TR" sz="3200" dirty="0" smtClean="0"/>
              <a:t>(devam): </a:t>
            </a:r>
            <a:r>
              <a:rPr lang="tr-TR" sz="3200" b="1" dirty="0" smtClean="0"/>
              <a:t>Askerî</a:t>
            </a:r>
            <a:r>
              <a:rPr lang="tr-TR" sz="3200" dirty="0" smtClean="0"/>
              <a:t> </a:t>
            </a:r>
            <a:r>
              <a:rPr lang="tr-TR" sz="3200" b="1" dirty="0" smtClean="0"/>
              <a:t>Savcıdan Resmî Karşı-reaksiyon</a:t>
            </a:r>
            <a:r>
              <a:rPr lang="tr-TR" sz="3200" dirty="0" smtClean="0"/>
              <a:t> </a:t>
            </a:r>
            <a:r>
              <a:rPr lang="tr-TR" sz="3200" dirty="0"/>
              <a:t/>
            </a:r>
            <a:br>
              <a:rPr lang="tr-TR" sz="3200" dirty="0"/>
            </a:br>
            <a:endParaRPr lang="tr-TR" sz="3200" dirty="0"/>
          </a:p>
        </p:txBody>
      </p:sp>
      <p:sp>
        <p:nvSpPr>
          <p:cNvPr id="3" name="İçerik Yer Tutucusu 2"/>
          <p:cNvSpPr>
            <a:spLocks noGrp="1"/>
          </p:cNvSpPr>
          <p:nvPr>
            <p:ph idx="1"/>
          </p:nvPr>
        </p:nvSpPr>
        <p:spPr>
          <a:xfrm>
            <a:off x="457200" y="1340768"/>
            <a:ext cx="8229600" cy="4983832"/>
          </a:xfrm>
        </p:spPr>
        <p:txBody>
          <a:bodyPr/>
          <a:lstStyle/>
          <a:p>
            <a:r>
              <a:rPr lang="tr-TR" sz="2000" dirty="0" smtClean="0"/>
              <a:t>Fazlasıyla sıradan: </a:t>
            </a:r>
            <a:r>
              <a:rPr lang="tr-TR" sz="2000" dirty="0"/>
              <a:t>«Kürtler Türk’tür çünkü KÜRT ve TÜRK kelimelerinin ikisinde de tüm harfler aynıdır, sadece farklı biçimde dizilmişlerdir</a:t>
            </a:r>
            <a:r>
              <a:rPr lang="tr-TR" sz="2000" dirty="0" smtClean="0"/>
              <a:t>». </a:t>
            </a:r>
            <a:r>
              <a:rPr lang="tr-TR" sz="2000" dirty="0"/>
              <a:t>(Kart-kurt resmen kullanılmadı)</a:t>
            </a:r>
          </a:p>
          <a:p>
            <a:r>
              <a:rPr lang="tr-TR" sz="2000" dirty="0" smtClean="0"/>
              <a:t>İdeolojisi yüzünden ne dediğinin farkında değil: «Anayasamız</a:t>
            </a:r>
            <a:r>
              <a:rPr lang="tr-TR" sz="2000" dirty="0"/>
              <a:t>, soyut bir ırkçı görüş yerine birleştirici, ülkücü, ilerici bir milli ırkçılığı kabul etmiştir» </a:t>
            </a:r>
            <a:endParaRPr lang="tr-TR" sz="2000" dirty="0" smtClean="0"/>
          </a:p>
          <a:p>
            <a:r>
              <a:rPr lang="tr-TR" sz="2000" dirty="0" smtClean="0"/>
              <a:t>«</a:t>
            </a:r>
            <a:r>
              <a:rPr lang="tr-TR" sz="2000" dirty="0"/>
              <a:t>Bir avuç aydının marifeti»</a:t>
            </a:r>
          </a:p>
          <a:p>
            <a:r>
              <a:rPr lang="tr-TR" sz="2000" dirty="0" smtClean="0"/>
              <a:t>Ayrıca, korku salma: Geceleri </a:t>
            </a:r>
            <a:r>
              <a:rPr lang="tr-TR" sz="2000" dirty="0"/>
              <a:t>jet uçurma (2000’lerde: Adliye üstünden</a:t>
            </a:r>
            <a:r>
              <a:rPr lang="tr-TR" sz="2000" dirty="0" smtClean="0"/>
              <a:t>)</a:t>
            </a:r>
            <a:r>
              <a:rPr lang="tr-TR" sz="2000" dirty="0" smtClean="0">
                <a:solidFill>
                  <a:srgbClr val="FF0000"/>
                </a:solidFill>
              </a:rPr>
              <a:t>.</a:t>
            </a:r>
            <a:endParaRPr lang="tr-TR" sz="2000" dirty="0"/>
          </a:p>
          <a:p>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21</a:t>
            </a:fld>
            <a:endParaRPr lang="en-GB"/>
          </a:p>
        </p:txBody>
      </p:sp>
    </p:spTree>
    <p:extLst>
      <p:ext uri="{BB962C8B-B14F-4D97-AF65-F5344CB8AC3E}">
        <p14:creationId xmlns:p14="http://schemas.microsoft.com/office/powerpoint/2010/main" val="19463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836712"/>
          </a:xfrm>
        </p:spPr>
        <p:txBody>
          <a:bodyPr>
            <a:normAutofit fontScale="90000"/>
          </a:bodyPr>
          <a:lstStyle/>
          <a:p>
            <a:pPr algn="ctr"/>
            <a:r>
              <a:rPr lang="tr-TR" sz="3200" b="1" dirty="0" smtClean="0"/>
              <a:t>12 Eylül 1980 Askerî Darbesinde Durum:</a:t>
            </a:r>
            <a:br>
              <a:rPr lang="tr-TR" sz="3200" b="1" dirty="0" smtClean="0"/>
            </a:br>
            <a:r>
              <a:rPr lang="tr-TR" sz="3200" b="1" dirty="0" smtClean="0"/>
              <a:t>Asimilasyonun ve Kürt Kimliği İnkarının </a:t>
            </a:r>
            <a:r>
              <a:rPr lang="tr-TR" sz="3200" b="1" dirty="0" err="1" smtClean="0"/>
              <a:t>Sistematizasyonu</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124744"/>
            <a:ext cx="9144000" cy="5733257"/>
          </a:xfrm>
        </p:spPr>
        <p:txBody>
          <a:bodyPr>
            <a:normAutofit/>
          </a:bodyPr>
          <a:lstStyle/>
          <a:p>
            <a:r>
              <a:rPr lang="tr-TR" sz="2000" b="1" dirty="0" smtClean="0"/>
              <a:t>1982 </a:t>
            </a:r>
            <a:r>
              <a:rPr lang="tr-TR" sz="2000" b="1" dirty="0"/>
              <a:t>Anayasası</a:t>
            </a:r>
          </a:p>
          <a:p>
            <a:pPr lvl="1"/>
            <a:r>
              <a:rPr lang="tr-TR" sz="1800" dirty="0"/>
              <a:t>Md. 3/1: «[Türkiye Devletinin] Dili Türkçedir</a:t>
            </a:r>
            <a:r>
              <a:rPr lang="tr-TR" sz="1800" dirty="0" smtClean="0"/>
              <a:t>» (resmî dili değil, dili)</a:t>
            </a:r>
            <a:endParaRPr lang="tr-TR" sz="1800" dirty="0"/>
          </a:p>
          <a:p>
            <a:pPr lvl="1"/>
            <a:r>
              <a:rPr lang="tr-TR" sz="1800" dirty="0"/>
              <a:t>Md. 26: «Düşüncelerin açıklanmasında ve yayınlanmasında kanunla yasaklanmış olan herhangi bir dil kullanılamaz</a:t>
            </a:r>
            <a:r>
              <a:rPr lang="tr-TR" sz="1800" dirty="0" smtClean="0"/>
              <a:t>»</a:t>
            </a:r>
          </a:p>
          <a:p>
            <a:pPr lvl="1"/>
            <a:r>
              <a:rPr lang="tr-TR" sz="1800" dirty="0" smtClean="0"/>
              <a:t>Md. 28: «… yayın yapılamaz».</a:t>
            </a:r>
            <a:endParaRPr lang="tr-TR" sz="1800" dirty="0"/>
          </a:p>
          <a:p>
            <a:pPr lvl="1"/>
            <a:r>
              <a:rPr lang="tr-TR" sz="1800" dirty="0"/>
              <a:t>Md. 42: «(…) Türkçeden başka hiçbir dil eğitim ve öğretim kurumlarında Türk vatandaşlarına anadilleri olarak okutulamaz ve öğretilemez»</a:t>
            </a:r>
          </a:p>
          <a:p>
            <a:pPr lvl="1"/>
            <a:r>
              <a:rPr lang="tr-TR" sz="1900" dirty="0"/>
              <a:t>Md. 66/1: «Türk devletine vatandaşlık bağı ile bağlı herkes Türk’tür»</a:t>
            </a:r>
          </a:p>
          <a:p>
            <a:r>
              <a:rPr lang="tr-TR" sz="2000" b="1" dirty="0"/>
              <a:t>Türkçeden Başka Dillerde Yapılacak Yayınlar Hakkında Kanun (</a:t>
            </a:r>
            <a:r>
              <a:rPr lang="tr-TR" sz="2000" b="1" dirty="0" err="1"/>
              <a:t>no</a:t>
            </a:r>
            <a:r>
              <a:rPr lang="tr-TR" sz="2000" b="1" dirty="0"/>
              <a:t>. 2932)</a:t>
            </a:r>
          </a:p>
          <a:p>
            <a:pPr lvl="1"/>
            <a:r>
              <a:rPr lang="tr-TR" sz="1800" dirty="0"/>
              <a:t>Md. 2: «Türk Devleti tarafından tanınmış bulunan devletlerin birinci resmî dilleri dışındaki herhangi bir dille düşüncelerin açıklanması, yayılması ve yayınlanması yasaktır» </a:t>
            </a:r>
          </a:p>
          <a:p>
            <a:pPr lvl="1"/>
            <a:r>
              <a:rPr lang="tr-TR" sz="1800" dirty="0"/>
              <a:t>Md. 3: «Türk vatandaşlarının anadili Türkçedir</a:t>
            </a:r>
            <a:r>
              <a:rPr lang="tr-TR" sz="1800" dirty="0" smtClean="0"/>
              <a:t>» (devletin dili gibi, vatandaşların da dili)</a:t>
            </a:r>
            <a:r>
              <a:rPr lang="tr-TR" sz="1800" dirty="0" smtClean="0">
                <a:solidFill>
                  <a:srgbClr val="FF0000"/>
                </a:solidFill>
              </a:rPr>
              <a:t>.</a:t>
            </a:r>
            <a:endParaRPr lang="tr-TR" sz="18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22</a:t>
            </a:fld>
            <a:endParaRPr lang="en-GB"/>
          </a:p>
        </p:txBody>
      </p:sp>
    </p:spTree>
    <p:extLst>
      <p:ext uri="{BB962C8B-B14F-4D97-AF65-F5344CB8AC3E}">
        <p14:creationId xmlns:p14="http://schemas.microsoft.com/office/powerpoint/2010/main" val="3175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908720"/>
          </a:xfrm>
        </p:spPr>
        <p:txBody>
          <a:bodyPr>
            <a:normAutofit/>
          </a:bodyPr>
          <a:lstStyle/>
          <a:p>
            <a:pPr algn="ctr"/>
            <a:r>
              <a:rPr lang="tr-TR" sz="3200" dirty="0" smtClean="0"/>
              <a:t>(devam)</a:t>
            </a:r>
            <a:endParaRPr lang="tr-TR" sz="3200" dirty="0"/>
          </a:p>
        </p:txBody>
      </p:sp>
      <p:sp>
        <p:nvSpPr>
          <p:cNvPr id="3" name="İçerik Yer Tutucusu 2"/>
          <p:cNvSpPr>
            <a:spLocks noGrp="1"/>
          </p:cNvSpPr>
          <p:nvPr>
            <p:ph idx="1"/>
          </p:nvPr>
        </p:nvSpPr>
        <p:spPr>
          <a:xfrm>
            <a:off x="457200" y="1052736"/>
            <a:ext cx="8229600" cy="5271864"/>
          </a:xfrm>
        </p:spPr>
        <p:txBody>
          <a:bodyPr>
            <a:normAutofit fontScale="70000" lnSpcReduction="20000"/>
          </a:bodyPr>
          <a:lstStyle/>
          <a:p>
            <a:r>
              <a:rPr lang="tr-TR" sz="2900" b="1" dirty="0"/>
              <a:t>Siyasi Partiler Kanunu: </a:t>
            </a:r>
          </a:p>
          <a:p>
            <a:r>
              <a:rPr lang="tr-TR" dirty="0"/>
              <a:t>Md. 43/3: «(…) Aday adayları Türkçeden başka dil ve yazı kullanamazlar»</a:t>
            </a:r>
          </a:p>
          <a:p>
            <a:r>
              <a:rPr lang="tr-TR" dirty="0"/>
              <a:t>Md. 81: «[Siyasi partiler, faaliyetlerinde] Türkçeden başka dil kullanamazlar» </a:t>
            </a:r>
          </a:p>
          <a:p>
            <a:r>
              <a:rPr lang="tr-TR" sz="2900" b="1" dirty="0"/>
              <a:t>Seçim Kanunu</a:t>
            </a:r>
          </a:p>
          <a:p>
            <a:r>
              <a:rPr lang="tr-TR" dirty="0"/>
              <a:t>Md. 58: «(…) seçim propagandalarında Türkçeden başka dil ve yazı kullanılması yasaktır»</a:t>
            </a:r>
          </a:p>
          <a:p>
            <a:r>
              <a:rPr lang="tr-TR" sz="2900" b="1" dirty="0"/>
              <a:t>Dernekler Kanunu:</a:t>
            </a:r>
          </a:p>
          <a:p>
            <a:r>
              <a:rPr lang="tr-TR" dirty="0"/>
              <a:t>Md. 5: «[…) dil farklılığına dayanarak azınlıklar bulunduğunu ileri sürmek veya Türk Dilinden veya kültüründen ayrı dil ve kültürleri korumak, geliştirmek ve yaymak suretiyle </a:t>
            </a:r>
            <a:r>
              <a:rPr lang="tr-TR" b="1" dirty="0"/>
              <a:t>azınlık  yaratmak </a:t>
            </a:r>
            <a:r>
              <a:rPr lang="tr-TR" dirty="0"/>
              <a:t>(…) amacıyla dernek kurmak yasaktır</a:t>
            </a:r>
            <a:r>
              <a:rPr lang="tr-TR" dirty="0" smtClean="0"/>
              <a:t>’ (Kürtler de «azınlık» diye anılmaya karşı!)</a:t>
            </a:r>
            <a:endParaRPr lang="tr-TR" dirty="0"/>
          </a:p>
          <a:p>
            <a:r>
              <a:rPr lang="tr-TR" sz="2900" b="1" dirty="0"/>
              <a:t>Nüfus Kanunu:</a:t>
            </a:r>
          </a:p>
          <a:p>
            <a:r>
              <a:rPr lang="tr-TR" dirty="0"/>
              <a:t>Md. 16: «Çocuğun adını ana ve babası koyar. Ancak, milli kültürümüze (…) uygun düşmeyen (…) adlar konulamaz</a:t>
            </a:r>
            <a:r>
              <a:rPr lang="tr-TR" dirty="0" smtClean="0"/>
              <a:t>»</a:t>
            </a:r>
          </a:p>
          <a:p>
            <a:pPr marL="0" indent="0">
              <a:buNone/>
            </a:pPr>
            <a:endParaRPr lang="tr-TR" dirty="0"/>
          </a:p>
          <a:p>
            <a:pPr algn="ctr"/>
            <a:r>
              <a:rPr lang="tr-TR" dirty="0"/>
              <a:t>Şerafettin Elçi: «Türkiye’de Kürtler vardır, ben de bir Kürt’üm»</a:t>
            </a:r>
          </a:p>
          <a:p>
            <a:pPr algn="ctr"/>
            <a:r>
              <a:rPr lang="tr-TR" dirty="0"/>
              <a:t>22 ay bakanlık (03.01.1978-12.11.1979), «milli duyguları yok etmek veya zayıflatmak için </a:t>
            </a:r>
            <a:r>
              <a:rPr lang="tr-TR" dirty="0" err="1"/>
              <a:t>propaganda»dan</a:t>
            </a:r>
            <a:r>
              <a:rPr lang="tr-TR" dirty="0"/>
              <a:t> 30 ay cezaevi (22.10.1980-29.04.1983)</a:t>
            </a:r>
            <a:r>
              <a:rPr lang="tr-TR" dirty="0">
                <a:solidFill>
                  <a:srgbClr val="FF0000"/>
                </a:solidFill>
              </a:rPr>
              <a:t>.</a:t>
            </a:r>
          </a:p>
          <a:p>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23</a:t>
            </a:fld>
            <a:endParaRPr lang="en-GB"/>
          </a:p>
        </p:txBody>
      </p:sp>
    </p:spTree>
    <p:extLst>
      <p:ext uri="{BB962C8B-B14F-4D97-AF65-F5344CB8AC3E}">
        <p14:creationId xmlns:p14="http://schemas.microsoft.com/office/powerpoint/2010/main" val="10916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603920"/>
          </a:xfrm>
        </p:spPr>
        <p:txBody>
          <a:bodyPr>
            <a:normAutofit/>
          </a:bodyPr>
          <a:lstStyle/>
          <a:p>
            <a:pPr algn="ctr"/>
            <a:r>
              <a:rPr lang="tr-TR" sz="2500" b="1" dirty="0" smtClean="0"/>
              <a:t>Bir 12 Eylül Askerî Cezaevinin Girişi </a:t>
            </a:r>
            <a:endParaRPr lang="tr-TR" sz="2500" b="1" dirty="0"/>
          </a:p>
        </p:txBody>
      </p:sp>
      <p:sp>
        <p:nvSpPr>
          <p:cNvPr id="3" name="İçerik Yer Tutucusu 2"/>
          <p:cNvSpPr>
            <a:spLocks noGrp="1"/>
          </p:cNvSpPr>
          <p:nvPr>
            <p:ph idx="1"/>
          </p:nvPr>
        </p:nvSpPr>
        <p:spPr/>
        <p:txBody>
          <a:bodyPr/>
          <a:lstStyle/>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24</a:t>
            </a:fld>
            <a:endParaRPr lang="tr-TR"/>
          </a:p>
        </p:txBody>
      </p:sp>
      <p:pic>
        <p:nvPicPr>
          <p:cNvPr id="1026" name="Picture 2" descr="C:\Users\Baskın\AppData\Local\Microsoft\Windows\Temporary Internet Files\Content.Outlook\S1XC2OOZ\80-90 eylul hapisane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50795"/>
            <a:ext cx="7233255" cy="524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792088"/>
          </a:xfrm>
        </p:spPr>
        <p:txBody>
          <a:bodyPr>
            <a:normAutofit fontScale="90000"/>
          </a:bodyPr>
          <a:lstStyle/>
          <a:p>
            <a:pPr algn="ctr"/>
            <a:r>
              <a:rPr lang="tr-TR" sz="2500" b="1" dirty="0" smtClean="0"/>
              <a:t>12 Eylül’de Diyarbakır 5 </a:t>
            </a:r>
            <a:r>
              <a:rPr lang="tr-TR" sz="2500" b="1" dirty="0" err="1" smtClean="0"/>
              <a:t>no’lu</a:t>
            </a:r>
            <a:r>
              <a:rPr lang="tr-TR" sz="2500" b="1" dirty="0" smtClean="0"/>
              <a:t> Askerî Cezaevi Duvarında</a:t>
            </a:r>
            <a:br>
              <a:rPr lang="tr-TR" sz="2500" b="1" dirty="0" smtClean="0"/>
            </a:br>
            <a:r>
              <a:rPr lang="tr-TR" sz="2500" b="1" dirty="0" smtClean="0"/>
              <a:t>Dil Sloganı</a:t>
            </a:r>
            <a:endParaRPr lang="tr-TR" sz="2500" b="1" dirty="0"/>
          </a:p>
        </p:txBody>
      </p:sp>
      <p:sp>
        <p:nvSpPr>
          <p:cNvPr id="3" name="İçerik Yer Tutucusu 2"/>
          <p:cNvSpPr>
            <a:spLocks noGrp="1"/>
          </p:cNvSpPr>
          <p:nvPr>
            <p:ph idx="1"/>
          </p:nvPr>
        </p:nvSpPr>
        <p:spPr/>
        <p:txBody>
          <a:bodyPr/>
          <a:lstStyle/>
          <a:p>
            <a:endParaRPr lang="tr-T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25</a:t>
            </a:fld>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1205291"/>
            <a:ext cx="6650506" cy="467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6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20688"/>
          </a:xfrm>
        </p:spPr>
        <p:txBody>
          <a:bodyPr>
            <a:normAutofit/>
          </a:bodyPr>
          <a:lstStyle/>
          <a:p>
            <a:pPr algn="ctr"/>
            <a:r>
              <a:rPr lang="de-DE" sz="3200" b="1" dirty="0"/>
              <a:t>Reform: AB </a:t>
            </a:r>
            <a:r>
              <a:rPr lang="de-DE" sz="3200" b="1" dirty="0" err="1"/>
              <a:t>Uyum</a:t>
            </a:r>
            <a:r>
              <a:rPr lang="de-DE" sz="3200" b="1" dirty="0"/>
              <a:t> </a:t>
            </a:r>
            <a:r>
              <a:rPr lang="de-DE" sz="3200" b="1" dirty="0" err="1"/>
              <a:t>Paketleri</a:t>
            </a:r>
            <a:r>
              <a:rPr lang="de-DE" sz="3200" b="1" dirty="0"/>
              <a:t> (2001-2004)</a:t>
            </a:r>
            <a:endParaRPr lang="tr-TR" sz="3200" b="1" dirty="0"/>
          </a:p>
        </p:txBody>
      </p:sp>
      <p:sp>
        <p:nvSpPr>
          <p:cNvPr id="3" name="İçerik Yer Tutucusu 2"/>
          <p:cNvSpPr>
            <a:spLocks noGrp="1"/>
          </p:cNvSpPr>
          <p:nvPr>
            <p:ph idx="1"/>
          </p:nvPr>
        </p:nvSpPr>
        <p:spPr>
          <a:xfrm>
            <a:off x="457200" y="908720"/>
            <a:ext cx="8229600" cy="5949280"/>
          </a:xfrm>
        </p:spPr>
        <p:txBody>
          <a:bodyPr>
            <a:normAutofit fontScale="77500" lnSpcReduction="20000"/>
          </a:bodyPr>
          <a:lstStyle/>
          <a:p>
            <a:r>
              <a:rPr lang="tr-TR" dirty="0"/>
              <a:t> Sebebi:</a:t>
            </a:r>
          </a:p>
          <a:p>
            <a:pPr lvl="1"/>
            <a:r>
              <a:rPr lang="tr-TR" dirty="0"/>
              <a:t>Ecevit </a:t>
            </a:r>
            <a:r>
              <a:rPr lang="tr-TR" dirty="0" smtClean="0"/>
              <a:t>için: </a:t>
            </a:r>
            <a:r>
              <a:rPr lang="tr-TR" dirty="0"/>
              <a:t>AB’ye girmek</a:t>
            </a:r>
            <a:r>
              <a:rPr lang="tr-TR" dirty="0" smtClean="0"/>
              <a:t>,</a:t>
            </a:r>
          </a:p>
          <a:p>
            <a:pPr lvl="1"/>
            <a:r>
              <a:rPr lang="tr-TR" dirty="0" smtClean="0"/>
              <a:t>Erdoğan için: </a:t>
            </a:r>
            <a:r>
              <a:rPr lang="tr-TR" dirty="0"/>
              <a:t>M</a:t>
            </a:r>
            <a:r>
              <a:rPr lang="tr-TR" dirty="0" smtClean="0"/>
              <a:t>eşruiyet </a:t>
            </a:r>
            <a:r>
              <a:rPr lang="tr-TR" dirty="0"/>
              <a:t>kazanmak. </a:t>
            </a:r>
            <a:r>
              <a:rPr lang="tr-TR" dirty="0" smtClean="0"/>
              <a:t>Askerî darbeleri önlemek. Ayrıca</a:t>
            </a:r>
            <a:r>
              <a:rPr lang="tr-TR" dirty="0"/>
              <a:t>, bu işin böyle gidemeyeceğini </a:t>
            </a:r>
            <a:r>
              <a:rPr lang="tr-TR" dirty="0" smtClean="0"/>
              <a:t>görüyor.</a:t>
            </a:r>
          </a:p>
          <a:p>
            <a:pPr lvl="1" algn="ctr"/>
            <a:r>
              <a:rPr lang="tr-TR" b="1" dirty="0" smtClean="0"/>
              <a:t>Bazı yasaklar kaldırıldı</a:t>
            </a:r>
            <a:r>
              <a:rPr lang="tr-TR" dirty="0"/>
              <a:t>: </a:t>
            </a:r>
          </a:p>
          <a:p>
            <a:r>
              <a:rPr lang="tr-TR" dirty="0" smtClean="0"/>
              <a:t>Anayasada Md. 26 « </a:t>
            </a:r>
            <a:r>
              <a:rPr lang="tr-TR" dirty="0"/>
              <a:t>(…) kanunla yasaklanmış olan bir dil </a:t>
            </a:r>
            <a:r>
              <a:rPr lang="tr-TR" dirty="0" smtClean="0"/>
              <a:t>kullanılamaz ve Md. 28 «yayım yapılamaz” (</a:t>
            </a:r>
            <a:r>
              <a:rPr lang="tr-TR" dirty="0"/>
              <a:t>2001)</a:t>
            </a:r>
          </a:p>
          <a:p>
            <a:r>
              <a:rPr lang="tr-TR" dirty="0" smtClean="0"/>
              <a:t> “… </a:t>
            </a:r>
            <a:r>
              <a:rPr lang="tr-TR" dirty="0"/>
              <a:t>azınlıklar bulunduğunu ileri sürmek veya Türk dilinden </a:t>
            </a:r>
            <a:r>
              <a:rPr lang="tr-TR" dirty="0" smtClean="0"/>
              <a:t>ve kültüründen </a:t>
            </a:r>
            <a:r>
              <a:rPr lang="tr-TR" dirty="0"/>
              <a:t>ayrı dil ve kültürleri korumak, geliştirmek veya yaymak” </a:t>
            </a:r>
            <a:r>
              <a:rPr lang="tr-TR" dirty="0" smtClean="0"/>
              <a:t>amacıyla dernek kurma </a:t>
            </a:r>
            <a:r>
              <a:rPr lang="tr-TR" dirty="0"/>
              <a:t>yasağı (2002)</a:t>
            </a:r>
          </a:p>
          <a:p>
            <a:r>
              <a:rPr lang="tr-TR" dirty="0" smtClean="0"/>
              <a:t>Kürtçe </a:t>
            </a:r>
            <a:r>
              <a:rPr lang="tr-TR" dirty="0"/>
              <a:t>isim koyma </a:t>
            </a:r>
            <a:r>
              <a:rPr lang="tr-TR" dirty="0" smtClean="0"/>
              <a:t>yasağı </a:t>
            </a:r>
            <a:r>
              <a:rPr lang="tr-TR" dirty="0"/>
              <a:t>(2003</a:t>
            </a:r>
            <a:r>
              <a:rPr lang="tr-TR" dirty="0" smtClean="0"/>
              <a:t>)</a:t>
            </a:r>
          </a:p>
          <a:p>
            <a:pPr algn="ctr"/>
            <a:r>
              <a:rPr lang="tr-TR" b="1" dirty="0" smtClean="0"/>
              <a:t>Bazı haklar tanındı:</a:t>
            </a:r>
            <a:endParaRPr lang="tr-TR" b="1" dirty="0"/>
          </a:p>
          <a:p>
            <a:r>
              <a:rPr lang="tr-TR" dirty="0" smtClean="0"/>
              <a:t>Anadilde yayın  </a:t>
            </a:r>
            <a:r>
              <a:rPr lang="tr-TR" dirty="0"/>
              <a:t>(“Türk vatandaşlarının günlük </a:t>
            </a:r>
            <a:r>
              <a:rPr lang="tr-TR" dirty="0" smtClean="0"/>
              <a:t>yaşamlarında geleneksel </a:t>
            </a:r>
            <a:r>
              <a:rPr lang="tr-TR" dirty="0"/>
              <a:t>olarak kullandıkları yerel dil ve lehçelerde yayın yapılabilir”. (2002)</a:t>
            </a:r>
          </a:p>
          <a:p>
            <a:r>
              <a:rPr lang="tr-TR" dirty="0" smtClean="0"/>
              <a:t>“… </a:t>
            </a:r>
            <a:r>
              <a:rPr lang="tr-TR" dirty="0"/>
              <a:t>yerel dil ve lehçelerde…” özel kurslar açılması (2002</a:t>
            </a:r>
            <a:r>
              <a:rPr lang="tr-TR" dirty="0" smtClean="0"/>
              <a:t>)</a:t>
            </a:r>
          </a:p>
          <a:p>
            <a:r>
              <a:rPr lang="tr-TR" dirty="0"/>
              <a:t>Anayasaya </a:t>
            </a:r>
            <a:r>
              <a:rPr lang="tr-TR" dirty="0" smtClean="0"/>
              <a:t>ek madde: </a:t>
            </a:r>
            <a:r>
              <a:rPr lang="tr-TR" dirty="0"/>
              <a:t>“Usulüne göre yürürlüğe konulmuş temel hak ve özgürlüklere ilişkin milletlerarası antlaşmalarla kanunların aynı konuda farklı hükümler içermesi nedeniyle çıkabilecek uyuşmazlıklarda milletlerarası antlaşma hükümleri esas alınır”.  (2004</a:t>
            </a:r>
            <a:r>
              <a:rPr lang="tr-TR" dirty="0" smtClean="0"/>
              <a:t>)</a:t>
            </a:r>
            <a:r>
              <a:rPr lang="tr-TR" dirty="0" smtClean="0">
                <a:solidFill>
                  <a:srgbClr val="FF0000"/>
                </a:solidFill>
              </a:rPr>
              <a:t>.</a:t>
            </a:r>
            <a:endParaRPr lang="tr-TR" dirty="0"/>
          </a:p>
          <a:p>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26</a:t>
            </a:fld>
            <a:endParaRPr lang="en-GB"/>
          </a:p>
        </p:txBody>
      </p:sp>
    </p:spTree>
    <p:extLst>
      <p:ext uri="{BB962C8B-B14F-4D97-AF65-F5344CB8AC3E}">
        <p14:creationId xmlns:p14="http://schemas.microsoft.com/office/powerpoint/2010/main" val="986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additive="base">
                                        <p:cTn id="6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6170"/>
            <a:ext cx="9128125" cy="548680"/>
          </a:xfrm>
        </p:spPr>
        <p:txBody>
          <a:bodyPr>
            <a:normAutofit/>
          </a:bodyPr>
          <a:lstStyle/>
          <a:p>
            <a:pPr algn="ctr">
              <a:defRPr/>
            </a:pPr>
            <a:r>
              <a:rPr lang="tr-TR" sz="2400" b="1" dirty="0" smtClean="0"/>
              <a:t>Kemalist Bürokrasinin AB Reformlarına Direnişi: Radyo-TV’lerden Yayın</a:t>
            </a:r>
            <a:endParaRPr sz="2400" b="1"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andara" panose="020E0502030303020204" pitchFamily="34" charset="0"/>
                <a:cs typeface="Arial" panose="020B0604020202020204" pitchFamily="34" charset="0"/>
              </a:defRPr>
            </a:lvl1pPr>
            <a:lvl2pPr marL="742950" indent="-285750" eaLnBrk="0" hangingPunct="0">
              <a:defRPr>
                <a:solidFill>
                  <a:schemeClr val="tx1"/>
                </a:solidFill>
                <a:latin typeface="Candara" panose="020E0502030303020204" pitchFamily="34" charset="0"/>
                <a:cs typeface="Arial" panose="020B0604020202020204" pitchFamily="34" charset="0"/>
              </a:defRPr>
            </a:lvl2pPr>
            <a:lvl3pPr marL="1143000" indent="-228600" eaLnBrk="0" hangingPunct="0">
              <a:defRPr>
                <a:solidFill>
                  <a:schemeClr val="tx1"/>
                </a:solidFill>
                <a:latin typeface="Candara" panose="020E0502030303020204" pitchFamily="34" charset="0"/>
                <a:cs typeface="Arial" panose="020B0604020202020204" pitchFamily="34" charset="0"/>
              </a:defRPr>
            </a:lvl3pPr>
            <a:lvl4pPr marL="1600200" indent="-228600" eaLnBrk="0" hangingPunct="0">
              <a:defRPr>
                <a:solidFill>
                  <a:schemeClr val="tx1"/>
                </a:solidFill>
                <a:latin typeface="Candara" panose="020E0502030303020204" pitchFamily="34" charset="0"/>
                <a:cs typeface="Arial" panose="020B0604020202020204" pitchFamily="34" charset="0"/>
              </a:defRPr>
            </a:lvl4pPr>
            <a:lvl5pPr marL="2057400" indent="-228600" eaLnBrk="0" hangingPunct="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eaLnBrk="1" hangingPunct="1"/>
            <a:fld id="{15E63575-1717-43B7-A9D3-5913BEC98530}" type="slidenum">
              <a:rPr lang="tr-TR" altLang="tr-TR">
                <a:solidFill>
                  <a:schemeClr val="tx2"/>
                </a:solidFill>
              </a:rPr>
              <a:pPr eaLnBrk="1" hangingPunct="1"/>
              <a:t>27</a:t>
            </a:fld>
            <a:endParaRPr lang="tr-TR" altLang="tr-TR">
              <a:solidFill>
                <a:schemeClr val="tx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75365304"/>
              </p:ext>
            </p:extLst>
          </p:nvPr>
        </p:nvGraphicFramePr>
        <p:xfrm>
          <a:off x="34925" y="703263"/>
          <a:ext cx="9093200" cy="6664805"/>
        </p:xfrm>
        <a:graphic>
          <a:graphicData uri="http://schemas.openxmlformats.org/drawingml/2006/table">
            <a:tbl>
              <a:tblPr firstRow="1" bandRow="1">
                <a:tableStyleId>{5C22544A-7EE6-4342-B048-85BDC9FD1C3A}</a:tableStyleId>
              </a:tblPr>
              <a:tblGrid>
                <a:gridCol w="4608683">
                  <a:extLst>
                    <a:ext uri="{9D8B030D-6E8A-4147-A177-3AD203B41FA5}">
                      <a16:colId xmlns:a16="http://schemas.microsoft.com/office/drawing/2014/main" val="20000"/>
                    </a:ext>
                  </a:extLst>
                </a:gridCol>
                <a:gridCol w="4484517">
                  <a:extLst>
                    <a:ext uri="{9D8B030D-6E8A-4147-A177-3AD203B41FA5}">
                      <a16:colId xmlns:a16="http://schemas.microsoft.com/office/drawing/2014/main" val="20001"/>
                    </a:ext>
                  </a:extLst>
                </a:gridCol>
              </a:tblGrid>
              <a:tr h="405543">
                <a:tc>
                  <a:txBody>
                    <a:bodyPr/>
                    <a:lstStyle/>
                    <a:p>
                      <a:pPr algn="ctr"/>
                      <a:r>
                        <a:rPr lang="tr-TR" sz="1800" dirty="0" smtClean="0"/>
                        <a:t>SİYASAL</a:t>
                      </a:r>
                      <a:r>
                        <a:rPr lang="tr-TR" sz="1800" baseline="0" dirty="0" smtClean="0"/>
                        <a:t> İKTİDARIN REFORMU</a:t>
                      </a:r>
                      <a:endParaRPr lang="en-US" sz="1800" dirty="0"/>
                    </a:p>
                  </a:txBody>
                  <a:tcPr marL="91443" marR="91443" marT="45708" marB="45708"/>
                </a:tc>
                <a:tc>
                  <a:txBody>
                    <a:bodyPr/>
                    <a:lstStyle/>
                    <a:p>
                      <a:pPr algn="ctr"/>
                      <a:r>
                        <a:rPr lang="tr-TR" sz="1800" dirty="0" smtClean="0"/>
                        <a:t>BÜROKRASİNİN DİRENMESİ</a:t>
                      </a:r>
                      <a:endParaRPr lang="en-US" sz="1800" dirty="0"/>
                    </a:p>
                  </a:txBody>
                  <a:tcPr marL="91443" marR="91443" marT="45708" marB="45708"/>
                </a:tc>
                <a:extLst>
                  <a:ext uri="{0D108BD9-81ED-4DB2-BD59-A6C34878D82A}">
                    <a16:rowId xmlns:a16="http://schemas.microsoft.com/office/drawing/2014/main" val="10000"/>
                  </a:ext>
                </a:extLst>
              </a:tr>
              <a:tr h="853361">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26 Mart 2002: Yasak Dillerde Yayın Yapma Yasağı kaldırıldı.</a:t>
                      </a:r>
                    </a:p>
                    <a:p>
                      <a:endParaRPr lang="en-US" sz="1800" dirty="0"/>
                    </a:p>
                  </a:txBody>
                  <a:tcPr marL="91443" marR="91443" marT="45708" marB="45708"/>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solidFill>
                            <a:schemeClr val="tx1"/>
                          </a:solidFill>
                        </a:rPr>
                        <a:t>Bürokrasi, başka iki yasayı gerekçe göstererek, yayın yapılamayacağını bildirdi.</a:t>
                      </a:r>
                    </a:p>
                    <a:p>
                      <a:endParaRPr lang="en-US" sz="1800" dirty="0">
                        <a:solidFill>
                          <a:schemeClr val="tx1"/>
                        </a:solidFill>
                      </a:endParaRPr>
                    </a:p>
                  </a:txBody>
                  <a:tcPr marL="91443" marR="91443" marT="45708" marB="45708"/>
                </a:tc>
                <a:extLst>
                  <a:ext uri="{0D108BD9-81ED-4DB2-BD59-A6C34878D82A}">
                    <a16:rowId xmlns:a16="http://schemas.microsoft.com/office/drawing/2014/main" val="10001"/>
                  </a:ext>
                </a:extLst>
              </a:tr>
              <a:tr h="1199963">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600" dirty="0" smtClean="0"/>
                        <a:t> </a:t>
                      </a:r>
                      <a:r>
                        <a:rPr lang="tr-TR" sz="1800" dirty="0" smtClean="0"/>
                        <a:t>Hükümet o iki yasadaki sınırlamaları da kaldırdı</a:t>
                      </a:r>
                      <a:r>
                        <a:rPr lang="tr-TR" sz="1600" dirty="0" smtClean="0"/>
                        <a:t>.</a:t>
                      </a:r>
                    </a:p>
                    <a:p>
                      <a:pPr marL="0" marR="0" lvl="1" indent="0" defTabSz="914400" eaLnBrk="1" fontAlgn="auto" latinLnBrk="0" hangingPunct="1">
                        <a:lnSpc>
                          <a:spcPct val="100000"/>
                        </a:lnSpc>
                        <a:spcBef>
                          <a:spcPts val="0"/>
                        </a:spcBef>
                        <a:spcAft>
                          <a:spcPts val="0"/>
                        </a:spcAft>
                        <a:buClrTx/>
                        <a:buSzTx/>
                        <a:buFontTx/>
                        <a:buNone/>
                        <a:tabLst/>
                        <a:defRPr/>
                      </a:pPr>
                      <a:endParaRPr lang="tr-TR" sz="1600" dirty="0" smtClean="0"/>
                    </a:p>
                    <a:p>
                      <a:endParaRPr lang="en-US" sz="1800" dirty="0"/>
                    </a:p>
                  </a:txBody>
                  <a:tcPr marL="91443" marR="91443" marT="45708" marB="45708"/>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solidFill>
                            <a:schemeClr val="tx1"/>
                          </a:solidFill>
                        </a:rPr>
                        <a:t>Bürokrasi «Yalnızca devlet kanalı TRT’den yayın yapılabilir» yorumunu getirdi. TRT de «özerk» olduğundan yayınlar başlamadı.</a:t>
                      </a:r>
                    </a:p>
                    <a:p>
                      <a:endParaRPr lang="en-US" sz="1800" dirty="0">
                        <a:solidFill>
                          <a:schemeClr val="tx1"/>
                        </a:solidFill>
                      </a:endParaRPr>
                    </a:p>
                  </a:txBody>
                  <a:tcPr marL="91443" marR="91443" marT="45708" marB="45708"/>
                </a:tc>
                <a:extLst>
                  <a:ext uri="{0D108BD9-81ED-4DB2-BD59-A6C34878D82A}">
                    <a16:rowId xmlns:a16="http://schemas.microsoft.com/office/drawing/2014/main" val="10002"/>
                  </a:ext>
                </a:extLst>
              </a:tr>
              <a:tr h="1199963">
                <a:tc>
                  <a:txBody>
                    <a:bodyPr/>
                    <a:lstStyle/>
                    <a:p>
                      <a:r>
                        <a:rPr lang="tr-TR" sz="1800" dirty="0" smtClean="0"/>
                        <a:t>Hükümet  özel radyo ve TV’lerde de yayın yapılabilmesini mümkün kıldı. </a:t>
                      </a:r>
                      <a:endParaRPr lang="en-US" sz="1800" dirty="0"/>
                    </a:p>
                  </a:txBody>
                  <a:tcPr marL="91443" marR="91443" marT="45708" marB="45708"/>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solidFill>
                            <a:schemeClr val="tx1"/>
                          </a:solidFill>
                        </a:rPr>
                        <a:t>Bürokrasi, ancak Türkiye çapında yayın yapan kanallarda yayın yapılabileceği kuralını getiren bir yönetmelik çıkardı.</a:t>
                      </a:r>
                    </a:p>
                    <a:p>
                      <a:endParaRPr lang="en-US" sz="1800" dirty="0">
                        <a:solidFill>
                          <a:schemeClr val="tx1"/>
                        </a:solidFill>
                      </a:endParaRPr>
                    </a:p>
                  </a:txBody>
                  <a:tcPr marL="91443" marR="91443" marT="45708" marB="45708"/>
                </a:tc>
                <a:extLst>
                  <a:ext uri="{0D108BD9-81ED-4DB2-BD59-A6C34878D82A}">
                    <a16:rowId xmlns:a16="http://schemas.microsoft.com/office/drawing/2014/main" val="10003"/>
                  </a:ext>
                </a:extLst>
              </a:tr>
              <a:tr h="933304">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Hükümet yerel kanallarda da yayın yapılmasını sağladı.</a:t>
                      </a:r>
                    </a:p>
                    <a:p>
                      <a:endParaRPr lang="en-US" sz="1800" dirty="0"/>
                    </a:p>
                  </a:txBody>
                  <a:tcPr marL="91443" marR="91443" marT="45708" marB="45708"/>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solidFill>
                            <a:schemeClr val="tx1"/>
                          </a:solidFill>
                        </a:rPr>
                        <a:t>Bürokrasi TRT yasasına göre TRT’nin yabancı dilde yayın yapamayacağını belirtti.</a:t>
                      </a:r>
                    </a:p>
                    <a:p>
                      <a:endParaRPr lang="en-US" sz="1800" dirty="0">
                        <a:solidFill>
                          <a:schemeClr val="tx1"/>
                        </a:solidFill>
                      </a:endParaRPr>
                    </a:p>
                  </a:txBody>
                  <a:tcPr marL="91443" marR="91443" marT="45708" marB="45708"/>
                </a:tc>
                <a:extLst>
                  <a:ext uri="{0D108BD9-81ED-4DB2-BD59-A6C34878D82A}">
                    <a16:rowId xmlns:a16="http://schemas.microsoft.com/office/drawing/2014/main" val="10004"/>
                  </a:ext>
                </a:extLst>
              </a:tr>
              <a:tr h="1584828">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Hükümet TRT yasasını değiştirdi.</a:t>
                      </a:r>
                    </a:p>
                    <a:p>
                      <a:endParaRPr lang="en-US" sz="1800" dirty="0"/>
                    </a:p>
                  </a:txBody>
                  <a:tcPr marL="91443" marR="91443" marT="45708" marB="45708"/>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solidFill>
                            <a:schemeClr val="tx1"/>
                          </a:solidFill>
                        </a:rPr>
                        <a:t>Bürokrasi Diyarbakır Valiliğine vakit kazanmak için yazı yazdı: «</a:t>
                      </a:r>
                      <a:r>
                        <a:rPr lang="tr-TR" sz="1800" b="1" dirty="0" smtClean="0">
                          <a:solidFill>
                            <a:schemeClr val="tx1"/>
                          </a:solidFill>
                        </a:rPr>
                        <a:t>Orada hangi dil konuşulmaktadır?» </a:t>
                      </a:r>
                      <a:r>
                        <a:rPr lang="tr-TR" sz="1800" dirty="0" smtClean="0">
                          <a:solidFill>
                            <a:schemeClr val="tx1"/>
                          </a:solidFill>
                        </a:rPr>
                        <a:t>(Haziran 2004)</a:t>
                      </a:r>
                    </a:p>
                    <a:p>
                      <a:pPr marL="0" marR="0" lvl="1" indent="0" defTabSz="914400" eaLnBrk="1" fontAlgn="auto" latinLnBrk="0" hangingPunct="1">
                        <a:lnSpc>
                          <a:spcPct val="100000"/>
                        </a:lnSpc>
                        <a:spcBef>
                          <a:spcPts val="0"/>
                        </a:spcBef>
                        <a:spcAft>
                          <a:spcPts val="0"/>
                        </a:spcAft>
                        <a:buClrTx/>
                        <a:buSzTx/>
                        <a:buFontTx/>
                        <a:buNone/>
                        <a:tabLst/>
                        <a:defRPr/>
                      </a:pPr>
                      <a:r>
                        <a:rPr lang="tr-TR" sz="1800" b="1" u="sng" dirty="0" smtClean="0">
                          <a:solidFill>
                            <a:schemeClr val="tx1"/>
                          </a:solidFill>
                        </a:rPr>
                        <a:t>SONUÇ</a:t>
                      </a:r>
                      <a:r>
                        <a:rPr lang="tr-TR" sz="1800" dirty="0" smtClean="0">
                          <a:solidFill>
                            <a:schemeClr val="tx1"/>
                          </a:solidFill>
                        </a:rPr>
                        <a:t>: Günde 35 dk. yayın</a:t>
                      </a:r>
                      <a:r>
                        <a:rPr lang="tr-TR" sz="1800" baseline="0" dirty="0" smtClean="0">
                          <a:solidFill>
                            <a:schemeClr val="tx1"/>
                          </a:solidFill>
                        </a:rPr>
                        <a:t> Haz. 2004’te, tam gün yayın ancak Ocak 2009’da başladı (TRT-6)</a:t>
                      </a:r>
                      <a:endParaRPr lang="tr-TR" sz="1800" dirty="0" smtClean="0">
                        <a:solidFill>
                          <a:schemeClr val="tx1"/>
                        </a:solidFill>
                      </a:endParaRPr>
                    </a:p>
                    <a:p>
                      <a:endParaRPr lang="en-US" sz="1800" dirty="0">
                        <a:solidFill>
                          <a:schemeClr val="tx1"/>
                        </a:solidFill>
                      </a:endParaRPr>
                    </a:p>
                  </a:txBody>
                  <a:tcPr marL="91443" marR="91443" marT="45708" marB="4570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56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 y="0"/>
            <a:ext cx="9107488" cy="620688"/>
          </a:xfrm>
        </p:spPr>
        <p:txBody>
          <a:bodyPr>
            <a:normAutofit/>
          </a:bodyPr>
          <a:lstStyle/>
          <a:p>
            <a:pPr algn="ctr">
              <a:defRPr/>
            </a:pPr>
            <a:r>
              <a:rPr lang="tr-TR" sz="2400" b="1" dirty="0" smtClean="0"/>
              <a:t>(devam):   Kürtçe Özel Kursları</a:t>
            </a:r>
            <a:endParaRPr b="1"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andara" panose="020E0502030303020204" pitchFamily="34" charset="0"/>
                <a:cs typeface="Arial" panose="020B0604020202020204" pitchFamily="34" charset="0"/>
              </a:defRPr>
            </a:lvl1pPr>
            <a:lvl2pPr marL="742950" indent="-285750" eaLnBrk="0" hangingPunct="0">
              <a:defRPr>
                <a:solidFill>
                  <a:schemeClr val="tx1"/>
                </a:solidFill>
                <a:latin typeface="Candara" panose="020E0502030303020204" pitchFamily="34" charset="0"/>
                <a:cs typeface="Arial" panose="020B0604020202020204" pitchFamily="34" charset="0"/>
              </a:defRPr>
            </a:lvl2pPr>
            <a:lvl3pPr marL="1143000" indent="-228600" eaLnBrk="0" hangingPunct="0">
              <a:defRPr>
                <a:solidFill>
                  <a:schemeClr val="tx1"/>
                </a:solidFill>
                <a:latin typeface="Candara" panose="020E0502030303020204" pitchFamily="34" charset="0"/>
                <a:cs typeface="Arial" panose="020B0604020202020204" pitchFamily="34" charset="0"/>
              </a:defRPr>
            </a:lvl3pPr>
            <a:lvl4pPr marL="1600200" indent="-228600" eaLnBrk="0" hangingPunct="0">
              <a:defRPr>
                <a:solidFill>
                  <a:schemeClr val="tx1"/>
                </a:solidFill>
                <a:latin typeface="Candara" panose="020E0502030303020204" pitchFamily="34" charset="0"/>
                <a:cs typeface="Arial" panose="020B0604020202020204" pitchFamily="34" charset="0"/>
              </a:defRPr>
            </a:lvl4pPr>
            <a:lvl5pPr marL="2057400" indent="-228600" eaLnBrk="0" hangingPunct="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eaLnBrk="1" hangingPunct="1"/>
            <a:fld id="{4F70E584-B390-4C51-9227-690D4B1FAA32}" type="slidenum">
              <a:rPr lang="tr-TR" altLang="tr-TR">
                <a:solidFill>
                  <a:schemeClr val="tx2"/>
                </a:solidFill>
              </a:rPr>
              <a:pPr eaLnBrk="1" hangingPunct="1"/>
              <a:t>28</a:t>
            </a:fld>
            <a:endParaRPr lang="tr-TR" altLang="tr-TR">
              <a:solidFill>
                <a:schemeClr val="tx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04007402"/>
              </p:ext>
            </p:extLst>
          </p:nvPr>
        </p:nvGraphicFramePr>
        <p:xfrm>
          <a:off x="15875" y="908720"/>
          <a:ext cx="9107488" cy="6596363"/>
        </p:xfrm>
        <a:graphic>
          <a:graphicData uri="http://schemas.openxmlformats.org/drawingml/2006/table">
            <a:tbl>
              <a:tblPr firstRow="1" bandRow="1">
                <a:tableStyleId>{5C22544A-7EE6-4342-B048-85BDC9FD1C3A}</a:tableStyleId>
              </a:tblPr>
              <a:tblGrid>
                <a:gridCol w="4248912">
                  <a:extLst>
                    <a:ext uri="{9D8B030D-6E8A-4147-A177-3AD203B41FA5}">
                      <a16:colId xmlns:a16="http://schemas.microsoft.com/office/drawing/2014/main" val="20000"/>
                    </a:ext>
                  </a:extLst>
                </a:gridCol>
                <a:gridCol w="4858576">
                  <a:extLst>
                    <a:ext uri="{9D8B030D-6E8A-4147-A177-3AD203B41FA5}">
                      <a16:colId xmlns:a16="http://schemas.microsoft.com/office/drawing/2014/main" val="20001"/>
                    </a:ext>
                  </a:extLst>
                </a:gridCol>
              </a:tblGrid>
              <a:tr h="677034">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dirty="0" smtClean="0"/>
                        <a:t>SİYASAL</a:t>
                      </a:r>
                      <a:r>
                        <a:rPr lang="tr-TR" sz="1800" baseline="0" dirty="0" smtClean="0"/>
                        <a:t> İKTİDARIN REFORMU</a:t>
                      </a:r>
                      <a:endParaRPr lang="en-US" sz="1800" dirty="0" smtClean="0"/>
                    </a:p>
                    <a:p>
                      <a:pPr algn="ctr"/>
                      <a:endParaRPr lang="en-US" sz="1800" dirty="0"/>
                    </a:p>
                  </a:txBody>
                  <a:tcPr marL="91449" marR="91449" marT="45730" marB="45730"/>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dirty="0" smtClean="0"/>
                        <a:t>BÜROKRASİNİN DİRENMESİ</a:t>
                      </a:r>
                      <a:endParaRPr lang="en-US" sz="1800" dirty="0" smtClean="0"/>
                    </a:p>
                    <a:p>
                      <a:pPr algn="ctr"/>
                      <a:endParaRPr lang="en-US" sz="1800" dirty="0"/>
                    </a:p>
                  </a:txBody>
                  <a:tcPr marL="91449" marR="91449" marT="45730" marB="45730"/>
                </a:tc>
                <a:extLst>
                  <a:ext uri="{0D108BD9-81ED-4DB2-BD59-A6C34878D82A}">
                    <a16:rowId xmlns:a16="http://schemas.microsoft.com/office/drawing/2014/main" val="10000"/>
                  </a:ext>
                </a:extLst>
              </a:tr>
              <a:tr h="1547759">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3 Ağustos 2002: Farklı dil ve lehçelerin öğretilmesi yasağı kaldırıldı. Kurslara</a:t>
                      </a:r>
                      <a:r>
                        <a:rPr lang="tr-TR" sz="1800" baseline="0" dirty="0" smtClean="0"/>
                        <a:t> s</a:t>
                      </a:r>
                      <a:r>
                        <a:rPr lang="tr-TR" sz="1800" dirty="0" smtClean="0"/>
                        <a:t>adece 18 yaş üstü gidebilecek.</a:t>
                      </a:r>
                    </a:p>
                    <a:p>
                      <a:endParaRPr lang="en-US" sz="1800" dirty="0"/>
                    </a:p>
                  </a:txBody>
                  <a:tcPr marL="91449" marR="91449" marT="45730" marB="45730"/>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Bunun üzerine </a:t>
                      </a:r>
                      <a:r>
                        <a:rPr lang="tr-TR" sz="1800" dirty="0" smtClean="0">
                          <a:solidFill>
                            <a:schemeClr val="tx1"/>
                          </a:solidFill>
                        </a:rPr>
                        <a:t>bürokrasi</a:t>
                      </a:r>
                      <a:r>
                        <a:rPr lang="tr-TR" sz="1800" dirty="0" smtClean="0">
                          <a:solidFill>
                            <a:srgbClr val="FF0000"/>
                          </a:solidFill>
                        </a:rPr>
                        <a:t> </a:t>
                      </a:r>
                      <a:r>
                        <a:rPr lang="tr-TR" sz="1800" dirty="0" smtClean="0"/>
                        <a:t>zaman kazanmak için bakanlığa yazı yazdı: «</a:t>
                      </a:r>
                      <a:r>
                        <a:rPr lang="tr-TR" sz="1800" b="1" dirty="0" smtClean="0"/>
                        <a:t>Talep yasal mıdır</a:t>
                      </a:r>
                      <a:r>
                        <a:rPr lang="tr-TR" sz="1800" dirty="0" smtClean="0"/>
                        <a:t>?» Sonra, mevcut kurs binasından gayri bir bina, müdür, sekreter tutulmasını istedi.</a:t>
                      </a:r>
                    </a:p>
                    <a:p>
                      <a:endParaRPr lang="en-US" sz="1800" dirty="0"/>
                    </a:p>
                  </a:txBody>
                  <a:tcPr marL="91449" marR="91449" marT="45730" marB="45730"/>
                </a:tc>
                <a:extLst>
                  <a:ext uri="{0D108BD9-81ED-4DB2-BD59-A6C34878D82A}">
                    <a16:rowId xmlns:a16="http://schemas.microsoft.com/office/drawing/2014/main" val="10001"/>
                  </a:ext>
                </a:extLst>
              </a:tr>
              <a:tr h="1837581">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Hükümet 30.7.2003’te  mevcut binalarda öğretim yapılabileceğini bildirdi.</a:t>
                      </a:r>
                    </a:p>
                    <a:p>
                      <a:endParaRPr lang="en-US" sz="1800" dirty="0"/>
                    </a:p>
                  </a:txBody>
                  <a:tcPr marL="91449" marR="91449" marT="45730" marB="45730"/>
                </a:tc>
                <a:tc>
                  <a:txBody>
                    <a:bodyPr/>
                    <a:lstStyle/>
                    <a:p>
                      <a:pPr marL="0" marR="0" lvl="1" indent="0" defTabSz="914400" eaLnBrk="1" fontAlgn="auto" latinLnBrk="0" hangingPunct="1">
                        <a:lnSpc>
                          <a:spcPct val="100000"/>
                        </a:lnSpc>
                        <a:spcBef>
                          <a:spcPts val="0"/>
                        </a:spcBef>
                        <a:spcAft>
                          <a:spcPts val="0"/>
                        </a:spcAft>
                        <a:buClrTx/>
                        <a:buSzTx/>
                        <a:buFontTx/>
                        <a:buNone/>
                        <a:tabLst/>
                        <a:defRPr/>
                      </a:pPr>
                      <a:r>
                        <a:rPr lang="tr-TR" sz="1800" dirty="0" smtClean="0"/>
                        <a:t>Bunun üzerine</a:t>
                      </a:r>
                      <a:r>
                        <a:rPr lang="tr-TR" sz="1800" dirty="0" smtClean="0">
                          <a:solidFill>
                            <a:srgbClr val="FF0000"/>
                          </a:solidFill>
                        </a:rPr>
                        <a:t> </a:t>
                      </a:r>
                      <a:r>
                        <a:rPr lang="tr-TR" sz="1800" dirty="0" smtClean="0">
                          <a:solidFill>
                            <a:schemeClr val="tx1"/>
                          </a:solidFill>
                        </a:rPr>
                        <a:t>bürokrasi</a:t>
                      </a:r>
                      <a:r>
                        <a:rPr lang="tr-TR" sz="1800" dirty="0" smtClean="0">
                          <a:solidFill>
                            <a:srgbClr val="FF0000"/>
                          </a:solidFill>
                        </a:rPr>
                        <a:t> </a:t>
                      </a:r>
                      <a:r>
                        <a:rPr lang="tr-TR" sz="1800" dirty="0" smtClean="0"/>
                        <a:t>çeşitli kusurlar buldu. Mesela yeni yangın merdiveni istedi, öğretmenlerden Kürtçe dil öğretme lisansı talep etti, kapı genişliğini </a:t>
                      </a:r>
                      <a:r>
                        <a:rPr lang="tr-TR" sz="1800" b="1" dirty="0" smtClean="0"/>
                        <a:t>85 cm </a:t>
                      </a:r>
                      <a:r>
                        <a:rPr lang="tr-TR" sz="1800" dirty="0" smtClean="0"/>
                        <a:t>yerine</a:t>
                      </a:r>
                      <a:r>
                        <a:rPr lang="tr-TR" sz="1800" b="1" dirty="0" smtClean="0"/>
                        <a:t> 90 cm </a:t>
                      </a:r>
                      <a:r>
                        <a:rPr lang="tr-TR" sz="1800" dirty="0" smtClean="0"/>
                        <a:t>istedi. </a:t>
                      </a:r>
                    </a:p>
                    <a:p>
                      <a:endParaRPr lang="en-US" sz="1800" dirty="0"/>
                    </a:p>
                  </a:txBody>
                  <a:tcPr marL="91449" marR="91449" marT="45730" marB="45730"/>
                </a:tc>
                <a:extLst>
                  <a:ext uri="{0D108BD9-81ED-4DB2-BD59-A6C34878D82A}">
                    <a16:rowId xmlns:a16="http://schemas.microsoft.com/office/drawing/2014/main" val="10002"/>
                  </a:ext>
                </a:extLst>
              </a:tr>
              <a:tr h="2533989">
                <a:tc>
                  <a:txBody>
                    <a:bodyPr/>
                    <a:lstStyle/>
                    <a:p>
                      <a:r>
                        <a:rPr lang="tr-TR" sz="1800" dirty="0" smtClean="0"/>
                        <a:t>Hükümet gereken yasal</a:t>
                      </a:r>
                      <a:r>
                        <a:rPr lang="tr-TR" sz="1800" baseline="0" dirty="0" smtClean="0"/>
                        <a:t> </a:t>
                      </a:r>
                      <a:r>
                        <a:rPr lang="tr-TR" sz="1800" dirty="0" smtClean="0"/>
                        <a:t>değişiklikleri yaptı</a:t>
                      </a:r>
                      <a:endParaRPr lang="en-US" sz="1800" dirty="0"/>
                    </a:p>
                  </a:txBody>
                  <a:tcPr marL="91449" marR="91449" marT="45730" marB="45730"/>
                </a:tc>
                <a:tc>
                  <a:txBody>
                    <a:bodyPr/>
                    <a:lstStyle/>
                    <a:p>
                      <a:pPr lvl="1" eaLnBrk="1" hangingPunct="1">
                        <a:lnSpc>
                          <a:spcPct val="80000"/>
                        </a:lnSpc>
                        <a:spcBef>
                          <a:spcPct val="0"/>
                        </a:spcBef>
                      </a:pPr>
                      <a:r>
                        <a:rPr lang="tr-TR" sz="1800" dirty="0" smtClean="0"/>
                        <a:t>İlk özel dil kursu Batman’da 2003’te açıldı.</a:t>
                      </a:r>
                    </a:p>
                    <a:p>
                      <a:pPr lvl="1" eaLnBrk="1" hangingPunct="1">
                        <a:lnSpc>
                          <a:spcPct val="80000"/>
                        </a:lnSpc>
                        <a:spcBef>
                          <a:spcPct val="0"/>
                        </a:spcBef>
                      </a:pPr>
                      <a:endParaRPr lang="tr-TR" sz="1800" dirty="0" smtClean="0"/>
                    </a:p>
                    <a:p>
                      <a:pPr lvl="1" eaLnBrk="1" hangingPunct="1">
                        <a:lnSpc>
                          <a:spcPct val="80000"/>
                        </a:lnSpc>
                        <a:spcBef>
                          <a:spcPct val="0"/>
                        </a:spcBef>
                      </a:pPr>
                      <a:r>
                        <a:rPr lang="tr-TR" sz="1800" dirty="0" smtClean="0"/>
                        <a:t>Bu arada Kürtçe dil dersi için dilekçe veren 10.538 öğrenciden  3.621’i gözaltına alındı, 15’ine 3 yıla kadar hapis verildi. </a:t>
                      </a:r>
                    </a:p>
                    <a:p>
                      <a:pPr lvl="1" eaLnBrk="1" hangingPunct="1">
                        <a:lnSpc>
                          <a:spcPct val="80000"/>
                        </a:lnSpc>
                        <a:spcBef>
                          <a:spcPct val="0"/>
                        </a:spcBef>
                      </a:pPr>
                      <a:endParaRPr lang="tr-TR" sz="1800" dirty="0" smtClean="0"/>
                    </a:p>
                    <a:p>
                      <a:pPr lvl="1" eaLnBrk="1" hangingPunct="1">
                        <a:lnSpc>
                          <a:spcPct val="80000"/>
                        </a:lnSpc>
                        <a:spcBef>
                          <a:spcPct val="0"/>
                        </a:spcBef>
                      </a:pPr>
                      <a:r>
                        <a:rPr lang="tr-TR" sz="1800" b="1" u="sng" dirty="0" smtClean="0"/>
                        <a:t>SONUÇ</a:t>
                      </a:r>
                      <a:r>
                        <a:rPr lang="tr-TR" sz="1800" dirty="0" smtClean="0"/>
                        <a:t>: Ağustos 2005’te son kurs öğrencisizlikten kapandı</a:t>
                      </a:r>
                      <a:r>
                        <a:rPr lang="tr-TR" sz="1800" dirty="0" smtClean="0">
                          <a:solidFill>
                            <a:srgbClr val="FF0000"/>
                          </a:solidFill>
                        </a:rPr>
                        <a:t>.</a:t>
                      </a:r>
                      <a:r>
                        <a:rPr lang="tr-TR" sz="1800" dirty="0" smtClean="0"/>
                        <a:t> </a:t>
                      </a:r>
                    </a:p>
                    <a:p>
                      <a:endParaRPr lang="en-US" sz="1800" dirty="0" smtClean="0"/>
                    </a:p>
                    <a:p>
                      <a:endParaRPr lang="en-US" sz="1800" dirty="0"/>
                    </a:p>
                  </a:txBody>
                  <a:tcPr marL="91449" marR="91449" marT="45730" marB="4573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323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772196"/>
          </a:xfrm>
        </p:spPr>
        <p:txBody>
          <a:bodyPr>
            <a:normAutofit fontScale="90000"/>
          </a:bodyPr>
          <a:lstStyle/>
          <a:p>
            <a:pPr algn="ctr"/>
            <a:r>
              <a:rPr lang="tr-TR" sz="3200" b="1" dirty="0" smtClean="0"/>
              <a:t>2007’den </a:t>
            </a:r>
            <a:r>
              <a:rPr lang="tr-TR" sz="3200" b="1" dirty="0"/>
              <a:t>2016’ya «Siyasal Şizofreni»: </a:t>
            </a:r>
            <a:br>
              <a:rPr lang="tr-TR" sz="3200" b="1" dirty="0"/>
            </a:br>
            <a:r>
              <a:rPr lang="tr-TR" sz="3200" b="1" dirty="0" smtClean="0"/>
              <a:t>1) Kaldırılan Bazı Yasaklar  </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08720"/>
            <a:ext cx="9144000" cy="5949279"/>
          </a:xfrm>
        </p:spPr>
        <p:txBody>
          <a:bodyPr>
            <a:normAutofit fontScale="77500" lnSpcReduction="20000"/>
          </a:bodyPr>
          <a:lstStyle/>
          <a:p>
            <a:r>
              <a:rPr lang="tr-TR" dirty="0"/>
              <a:t>Diyanet Mart 2009’da Kürtçe </a:t>
            </a:r>
            <a:r>
              <a:rPr lang="tr-TR" dirty="0" smtClean="0"/>
              <a:t>mevlide</a:t>
            </a:r>
            <a:r>
              <a:rPr lang="tr-TR" dirty="0"/>
              <a:t>, Şubat 2011’de Kürtçe hutbeye izin verdi. Diyarbakır Valiliği Çağrı Merkezi Kürtçe hizmete başladı, </a:t>
            </a:r>
            <a:r>
              <a:rPr lang="tr-TR" dirty="0" smtClean="0"/>
              <a:t>(M., 02.12.2010)</a:t>
            </a:r>
          </a:p>
          <a:p>
            <a:r>
              <a:rPr lang="tr-TR" dirty="0" smtClean="0"/>
              <a:t>Urfa’da 53 sanıklı «Suçu ve suçluyu övme» davasında sanıklar savunmalarını tercüman aracılığıyla Kürtçe yaptılar (T., 01.01.2011)</a:t>
            </a:r>
            <a:endParaRPr lang="tr-TR" dirty="0"/>
          </a:p>
          <a:p>
            <a:r>
              <a:rPr lang="tr-TR" dirty="0" smtClean="0"/>
              <a:t>Muş’taki </a:t>
            </a:r>
            <a:r>
              <a:rPr lang="tr-TR" dirty="0"/>
              <a:t>Alpaslan Üniversitesi rektörü, Kürt Dili ve Edebiyatı Bölümü lisans programının Türkiye’de ilk kez burada açılacağını açıkladı. </a:t>
            </a:r>
            <a:r>
              <a:rPr lang="tr-TR" dirty="0" smtClean="0"/>
              <a:t>(</a:t>
            </a:r>
            <a:r>
              <a:rPr lang="tr-TR" dirty="0"/>
              <a:t>M., 06.01.11)</a:t>
            </a:r>
          </a:p>
          <a:p>
            <a:r>
              <a:rPr lang="tr-TR" dirty="0"/>
              <a:t>Diyarbakır Başsavcılığı, belediye tarafından yerleştirilen </a:t>
            </a:r>
            <a:r>
              <a:rPr lang="tr-TR" dirty="0" err="1"/>
              <a:t>çokdilli</a:t>
            </a:r>
            <a:r>
              <a:rPr lang="tr-TR" dirty="0"/>
              <a:t> yön levhalarıyla ilgili olarak «kovuşturmaya yer olmadığı» kararını verdi. Gerekçe: Arap harfleri değil Latin harfleri kullanılmış olduğundan, 1928 sayılı kanunun uygulanmasına gerek </a:t>
            </a:r>
            <a:r>
              <a:rPr lang="tr-TR" dirty="0" smtClean="0"/>
              <a:t>yoktur </a:t>
            </a:r>
            <a:r>
              <a:rPr lang="tr-TR" dirty="0"/>
              <a:t>(M., 21.01.11)</a:t>
            </a:r>
          </a:p>
          <a:p>
            <a:r>
              <a:rPr lang="tr-TR" dirty="0"/>
              <a:t>«</a:t>
            </a:r>
            <a:r>
              <a:rPr lang="tr-TR" dirty="0" err="1"/>
              <a:t>Çokdilli</a:t>
            </a:r>
            <a:r>
              <a:rPr lang="tr-TR" dirty="0"/>
              <a:t> belediyecilik» kararı yüzünden yargılanan Sur Belediye Başkanı </a:t>
            </a:r>
            <a:r>
              <a:rPr lang="tr-TR" dirty="0" smtClean="0"/>
              <a:t>Abdullah </a:t>
            </a:r>
            <a:r>
              <a:rPr lang="tr-TR" dirty="0"/>
              <a:t>Demirbaş, meclis üyeleri ve Büyükşehir Belediye Başkanı O. Baydemir beraat ettiler (</a:t>
            </a:r>
            <a:r>
              <a:rPr lang="tr-TR" dirty="0" err="1"/>
              <a:t>Bianet</a:t>
            </a:r>
            <a:r>
              <a:rPr lang="tr-TR" dirty="0"/>
              <a:t>, 02.02.11)</a:t>
            </a:r>
          </a:p>
          <a:p>
            <a:pPr marL="0" indent="0">
              <a:buNone/>
            </a:pPr>
            <a:endParaRPr lang="tr-TR" dirty="0"/>
          </a:p>
          <a:p>
            <a:r>
              <a:rPr lang="tr-TR" dirty="0" smtClean="0"/>
              <a:t>Atmosferi gösterdiği için çok ilginç: </a:t>
            </a:r>
            <a:r>
              <a:rPr lang="tr-TR" i="1" dirty="0"/>
              <a:t>Hürriyet</a:t>
            </a:r>
            <a:r>
              <a:rPr lang="tr-TR" dirty="0"/>
              <a:t> yazarı Fatih Çekirge, 21 ve 22 Şubat 2011:  «Kürtçe savunma yapsalar ne olur? Şimdi size belki de Türk basınında ilk kez göreceğiniz önemli bir gerçeği açıklayacağım. Bu gerçek Lozan Antlaşmasından geliyor. Şu 39/5. maddeyi dikkatle okuyun şimdi. </a:t>
            </a:r>
            <a:r>
              <a:rPr lang="tr-TR" dirty="0" smtClean="0"/>
              <a:t>(…)»</a:t>
            </a:r>
          </a:p>
          <a:p>
            <a:r>
              <a:rPr lang="tr-TR" dirty="0" smtClean="0"/>
              <a:t>Oysa Md. 39’u Ocak 1983’te Recep Maraşlı, Nisan 1987’de de Ahmet Zeki Okçuoğlu yazmıştı. </a:t>
            </a:r>
          </a:p>
          <a:p>
            <a:r>
              <a:rPr lang="tr-TR" dirty="0" smtClean="0"/>
              <a:t>Aslında Kürt avukatlar bu Md. 39’u 2010 Diyarbakır KCK ana davasına kadar nedense gündeme getirmemişlerdir</a:t>
            </a:r>
            <a:r>
              <a:rPr lang="tr-TR" dirty="0" smtClean="0">
                <a:solidFill>
                  <a:srgbClr val="FF0000"/>
                </a:solidFill>
              </a:rPr>
              <a:t>.</a:t>
            </a:r>
            <a:endParaRPr lang="tr-TR" dirty="0">
              <a:solidFill>
                <a:srgbClr val="FF0000"/>
              </a:solidFill>
            </a:endParaRPr>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29</a:t>
            </a:fld>
            <a:endParaRPr lang="en-GB" dirty="0"/>
          </a:p>
        </p:txBody>
      </p:sp>
    </p:spTree>
    <p:extLst>
      <p:ext uri="{BB962C8B-B14F-4D97-AF65-F5344CB8AC3E}">
        <p14:creationId xmlns:p14="http://schemas.microsoft.com/office/powerpoint/2010/main" val="3124496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648072"/>
          </a:xfrm>
        </p:spPr>
        <p:txBody>
          <a:bodyPr>
            <a:normAutofit/>
          </a:bodyPr>
          <a:lstStyle/>
          <a:p>
            <a:pPr algn="ctr"/>
            <a:r>
              <a:rPr lang="tr-TR" sz="3200" b="1" dirty="0" smtClean="0"/>
              <a:t>İmparatorluk ve Ötesi</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484783"/>
            <a:ext cx="8928992" cy="5236691"/>
          </a:xfrm>
        </p:spPr>
        <p:txBody>
          <a:bodyPr>
            <a:normAutofit/>
          </a:bodyPr>
          <a:lstStyle/>
          <a:p>
            <a:r>
              <a:rPr lang="tr-TR" sz="2000" dirty="0" smtClean="0"/>
              <a:t>Osmanlı’da kimsenin dili devlete dert olmadı çünkü bu bir imparatorluktu. Resmî dil bile yoktu ve zaten Arapça ile Farsça Türkçeyi bastırmıştı. Türkçenin yanı sıra </a:t>
            </a:r>
            <a:r>
              <a:rPr lang="tr-TR" sz="2000" i="1" dirty="0"/>
              <a:t>Resmî Gazete </a:t>
            </a:r>
            <a:r>
              <a:rPr lang="tr-TR" sz="2000" dirty="0"/>
              <a:t>Arapça</a:t>
            </a:r>
            <a:r>
              <a:rPr lang="tr-TR" sz="2000" dirty="0" smtClean="0"/>
              <a:t>, Farsça, Ermenice , Yunanca ve Fransızca da çıkıyordu. </a:t>
            </a:r>
          </a:p>
          <a:p>
            <a:r>
              <a:rPr lang="tr-TR" sz="2000" dirty="0" smtClean="0"/>
              <a:t>Resmî dil olarak Türkçeye ilk dolaylı değinme, 1876 Anayasası’nda oldu:</a:t>
            </a:r>
          </a:p>
          <a:p>
            <a:pPr lvl="1"/>
            <a:r>
              <a:rPr lang="tr-TR" sz="1800" dirty="0"/>
              <a:t>Md.18: «Osmanlı tebaasının, devlet hizmetine girebilmek için, devletin resmî dili olan Türkçeyi bilmesi şarttır»  </a:t>
            </a:r>
            <a:endParaRPr lang="tr-TR" sz="1800" dirty="0" smtClean="0"/>
          </a:p>
          <a:p>
            <a:pPr lvl="1"/>
            <a:r>
              <a:rPr lang="tr-TR" sz="1800" dirty="0" smtClean="0"/>
              <a:t>Md.57</a:t>
            </a:r>
            <a:r>
              <a:rPr lang="tr-TR" sz="1800" dirty="0"/>
              <a:t>: «Meclislerde görüşmeler Türkçe yapılır…»</a:t>
            </a:r>
            <a:endParaRPr lang="tr-TR" sz="2000" dirty="0" smtClean="0"/>
          </a:p>
          <a:p>
            <a:r>
              <a:rPr lang="tr-TR" sz="2000" dirty="0" smtClean="0"/>
              <a:t>Aslında </a:t>
            </a:r>
            <a:r>
              <a:rPr lang="tr-TR" sz="2000" smtClean="0"/>
              <a:t>bu maddeler; </a:t>
            </a:r>
            <a:r>
              <a:rPr lang="tr-TR" sz="2000" dirty="0" smtClean="0"/>
              <a:t>çok </a:t>
            </a:r>
            <a:r>
              <a:rPr lang="tr-TR" sz="2000" dirty="0" err="1" smtClean="0"/>
              <a:t>etnisiteli</a:t>
            </a:r>
            <a:r>
              <a:rPr lang="tr-TR" sz="2000" dirty="0" smtClean="0"/>
              <a:t>, çok dilli, çok dinli-mezhepli bir imparatorluğun </a:t>
            </a:r>
            <a:r>
              <a:rPr lang="tr-TR" sz="2000" b="1" dirty="0" smtClean="0"/>
              <a:t>dönüşüm sürecinin ilk adımını</a:t>
            </a:r>
            <a:r>
              <a:rPr lang="tr-TR" sz="2000" dirty="0" smtClean="0"/>
              <a:t> haber veriyordu</a:t>
            </a:r>
            <a:r>
              <a:rPr lang="tr-TR" sz="2000" dirty="0" smtClean="0">
                <a:solidFill>
                  <a:srgbClr val="FF0000"/>
                </a:solidFill>
              </a:rPr>
              <a:t>.</a:t>
            </a:r>
          </a:p>
          <a:p>
            <a:pPr marL="0" indent="0">
              <a:buNone/>
            </a:pPr>
            <a:endParaRPr lang="tr-TR" sz="2000" dirty="0" smtClean="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a:t>
            </a:fld>
            <a:endParaRPr lang="en-GB"/>
          </a:p>
        </p:txBody>
      </p:sp>
    </p:spTree>
    <p:extLst>
      <p:ext uri="{BB962C8B-B14F-4D97-AF65-F5344CB8AC3E}">
        <p14:creationId xmlns:p14="http://schemas.microsoft.com/office/powerpoint/2010/main" val="17124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764704"/>
          </a:xfrm>
        </p:spPr>
        <p:txBody>
          <a:bodyPr>
            <a:normAutofit/>
          </a:bodyPr>
          <a:lstStyle/>
          <a:p>
            <a:pPr algn="ctr"/>
            <a:r>
              <a:rPr lang="tr-TR" sz="3200" b="1" dirty="0"/>
              <a:t>(devam) </a:t>
            </a:r>
            <a:r>
              <a:rPr lang="tr-TR" sz="3200" b="1" dirty="0" smtClean="0"/>
              <a:t>2) Getirilen Bazı Yasaklar/Cezalar</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08720"/>
            <a:ext cx="9144000" cy="5949279"/>
          </a:xfrm>
        </p:spPr>
        <p:txBody>
          <a:bodyPr>
            <a:normAutofit lnSpcReduction="10000"/>
          </a:bodyPr>
          <a:lstStyle/>
          <a:p>
            <a:r>
              <a:rPr lang="tr-TR" sz="2200" dirty="0" smtClean="0"/>
              <a:t>«Kürdistan» kelimesini kullanmak (Eren Keskin, 23.11.2007) </a:t>
            </a:r>
          </a:p>
          <a:p>
            <a:r>
              <a:rPr lang="tr-TR" sz="2200" dirty="0" smtClean="0"/>
              <a:t>Kürtçe dahil 5 dilde turizm broşür bastırmak, «Sayın Öcalan» demek (2007 ve 2009, Abdullah Demirbaş).</a:t>
            </a:r>
          </a:p>
          <a:p>
            <a:r>
              <a:rPr lang="tr-TR" sz="2200" dirty="0" smtClean="0"/>
              <a:t>Hapiste annesiyle Kürtçe konuşmak (15.05.2008)</a:t>
            </a:r>
          </a:p>
          <a:p>
            <a:r>
              <a:rPr lang="tr-TR" sz="2200" dirty="0" smtClean="0"/>
              <a:t>Cep telefonuyla sokakta Kürtçe konuşmak (06.06.2008)</a:t>
            </a:r>
          </a:p>
          <a:p>
            <a:r>
              <a:rPr lang="tr-TR" sz="2200" dirty="0" smtClean="0"/>
              <a:t>Parka Kürtçe çiçek adı vermek (15.08.2008)</a:t>
            </a:r>
          </a:p>
          <a:p>
            <a:r>
              <a:rPr lang="tr-TR" sz="2200" dirty="0" smtClean="0"/>
              <a:t>Q, w, x harflerini kullanmak (27.12.2008)</a:t>
            </a:r>
          </a:p>
          <a:p>
            <a:r>
              <a:rPr lang="tr-TR" sz="2200" dirty="0" smtClean="0"/>
              <a:t>Kürtçe bayram tebriki yollamak (23.11.2008)</a:t>
            </a:r>
          </a:p>
          <a:p>
            <a:r>
              <a:rPr lang="tr-TR" sz="2200" dirty="0" smtClean="0"/>
              <a:t>Türkçe seçim konuşması yaparken arkaya dönüp Kürtçe su istemek (S. </a:t>
            </a:r>
            <a:r>
              <a:rPr lang="tr-TR" sz="2200" dirty="0" err="1" smtClean="0"/>
              <a:t>Sakık</a:t>
            </a:r>
            <a:r>
              <a:rPr lang="tr-TR" sz="2200" dirty="0" smtClean="0"/>
              <a:t>, 13.01.2009)</a:t>
            </a:r>
          </a:p>
          <a:p>
            <a:r>
              <a:rPr lang="tr-TR" sz="2200" dirty="0" smtClean="0"/>
              <a:t>Oğlunun mezarına Kürtçe «Şehidin ruhuna El </a:t>
            </a:r>
            <a:r>
              <a:rPr lang="tr-TR" sz="2200" dirty="0"/>
              <a:t>F</a:t>
            </a:r>
            <a:r>
              <a:rPr lang="tr-TR" sz="2200" dirty="0" smtClean="0"/>
              <a:t>atiha» yazdırmak (25.08.2010)</a:t>
            </a:r>
          </a:p>
          <a:p>
            <a:r>
              <a:rPr lang="tr-TR" sz="2200" dirty="0" smtClean="0"/>
              <a:t>Türkçeden başka dil kullanmak: «Kürtler kurucu unsur oldukları için Türkçeden başka dil kullanamazlar» (İstanbul KCK davası, 01.02.2012) </a:t>
            </a:r>
          </a:p>
          <a:p>
            <a:r>
              <a:rPr lang="tr-TR" sz="2200" dirty="0" smtClean="0"/>
              <a:t>Diyarbakır’daki 19 parkın Kürtçe isimlerinin mahkeme tarafından «ahlaka aykırı, bölücü, yabancı isim» sayılarak kaldırılması (23.07.2012)</a:t>
            </a:r>
            <a:r>
              <a:rPr lang="tr-TR" sz="2200" dirty="0" smtClean="0">
                <a:solidFill>
                  <a:srgbClr val="FF0000"/>
                </a:solidFill>
              </a:rPr>
              <a:t>.</a:t>
            </a:r>
            <a:endParaRPr lang="tr-TR" sz="2200" dirty="0" smtClean="0"/>
          </a:p>
          <a:p>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30</a:t>
            </a:fld>
            <a:endParaRPr lang="en-GB"/>
          </a:p>
        </p:txBody>
      </p:sp>
    </p:spTree>
    <p:extLst>
      <p:ext uri="{BB962C8B-B14F-4D97-AF65-F5344CB8AC3E}">
        <p14:creationId xmlns:p14="http://schemas.microsoft.com/office/powerpoint/2010/main" val="183551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
            <a:ext cx="9144000" cy="908719"/>
          </a:xfrm>
        </p:spPr>
        <p:txBody>
          <a:bodyPr>
            <a:noAutofit/>
          </a:bodyPr>
          <a:lstStyle/>
          <a:p>
            <a:pPr algn="ctr"/>
            <a:r>
              <a:rPr lang="tr-TR" sz="3200" b="1" dirty="0" smtClean="0"/>
              <a:t>Mülkiyeli Abim İsmail Beşikçi Hakkında </a:t>
            </a:r>
            <a:br>
              <a:rPr lang="tr-TR" sz="3200" b="1" dirty="0" smtClean="0"/>
            </a:br>
            <a:r>
              <a:rPr lang="tr-TR" sz="3200" b="1" dirty="0" smtClean="0"/>
              <a:t>«Q» Kararı</a:t>
            </a:r>
            <a:endParaRPr lang="tr-TR" sz="3200" b="1" dirty="0"/>
          </a:p>
        </p:txBody>
      </p:sp>
      <p:sp>
        <p:nvSpPr>
          <p:cNvPr id="3" name="İçerik Yer Tutucusu 2"/>
          <p:cNvSpPr>
            <a:spLocks noGrp="1"/>
          </p:cNvSpPr>
          <p:nvPr>
            <p:ph idx="1"/>
          </p:nvPr>
        </p:nvSpPr>
        <p:spPr>
          <a:xfrm>
            <a:off x="457200" y="764704"/>
            <a:ext cx="8229600" cy="5724253"/>
          </a:xfrm>
        </p:spPr>
        <p:txBody>
          <a:bodyPr>
            <a:normAutofit/>
          </a:bodyPr>
          <a:lstStyle/>
          <a:p>
            <a:endParaRPr lang="tr-TR" sz="1800" dirty="0" smtClean="0"/>
          </a:p>
          <a:p>
            <a:r>
              <a:rPr lang="tr-TR" sz="2000" dirty="0" smtClean="0"/>
              <a:t>İsmail Beşikçi 4 Mart 2011’de İstanbul 11. Ağır Ceza Mahkemesinin 2-1 kararıyla 15 ay hapse mahkum edildi.</a:t>
            </a:r>
          </a:p>
          <a:p>
            <a:r>
              <a:rPr lang="tr-TR" sz="2000" dirty="0" smtClean="0"/>
              <a:t>Gerekçe: «Gerilla» terimini kullanması, Kandil’i «</a:t>
            </a:r>
            <a:r>
              <a:rPr lang="tr-TR" sz="2000" dirty="0" err="1" smtClean="0"/>
              <a:t>Qandil</a:t>
            </a:r>
            <a:r>
              <a:rPr lang="tr-TR" sz="2000" dirty="0" smtClean="0"/>
              <a:t>» biçiminde yazması.</a:t>
            </a:r>
          </a:p>
          <a:p>
            <a:endParaRPr lang="tr-TR" sz="1800" dirty="0" smtClean="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31</a:t>
            </a:fld>
            <a:endParaRPr lang="tr-TR"/>
          </a:p>
        </p:txBody>
      </p:sp>
      <p:pic>
        <p:nvPicPr>
          <p:cNvPr id="1026" name="Picture 2" descr="C:\Users\BASKN~1\AppData\Local\Temp\Rar$DI05.712\besikciy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517" y="2394896"/>
            <a:ext cx="6768752" cy="435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908720"/>
          </a:xfrm>
        </p:spPr>
        <p:txBody>
          <a:bodyPr>
            <a:normAutofit/>
          </a:bodyPr>
          <a:lstStyle/>
          <a:p>
            <a:pPr algn="ctr"/>
            <a:r>
              <a:rPr lang="tr-TR" sz="2800" b="1" dirty="0"/>
              <a:t>Beşikci Davasında İstanbul 11. Ağır Ceza Mahkemesi Başkanının Karara Muhalefet Şerhinden Notlar</a:t>
            </a:r>
            <a:endParaRPr lang="tr-TR" sz="2800" dirty="0"/>
          </a:p>
        </p:txBody>
      </p:sp>
      <p:sp>
        <p:nvSpPr>
          <p:cNvPr id="3" name="İçerik Yer Tutucusu 2"/>
          <p:cNvSpPr>
            <a:spLocks noGrp="1"/>
          </p:cNvSpPr>
          <p:nvPr>
            <p:ph idx="1"/>
          </p:nvPr>
        </p:nvSpPr>
        <p:spPr>
          <a:xfrm>
            <a:off x="457200" y="1268760"/>
            <a:ext cx="8229600" cy="5452714"/>
          </a:xfrm>
        </p:spPr>
        <p:txBody>
          <a:bodyPr>
            <a:normAutofit fontScale="62500" lnSpcReduction="20000"/>
          </a:bodyPr>
          <a:lstStyle/>
          <a:p>
            <a:r>
              <a:rPr lang="tr-TR" sz="2800" dirty="0"/>
              <a:t>«(…) Dava konusu yazı derginin 5-12 sayfaları arasında yayınlanan Ulusların Kendi Geleceğini Tayin Hakkı ve Kürtler başlıklı yazıdır. Yazının içeriğinde Türkiye’de ve diğer ülkelerdeki sosyal gelişmeler tarih süreci içerisinde irdelenmiş ve yazara göre çözümler belirtilmiştir. </a:t>
            </a:r>
            <a:r>
              <a:rPr lang="tr-TR" sz="2800" b="1" dirty="0"/>
              <a:t>Yazının sadece bir yerinde</a:t>
            </a:r>
            <a:r>
              <a:rPr lang="tr-TR" sz="2800" dirty="0"/>
              <a:t>, bugün PKK gerillalarının üslendiği </a:t>
            </a:r>
            <a:r>
              <a:rPr lang="tr-TR" sz="2800" b="1" dirty="0" err="1"/>
              <a:t>Qandil</a:t>
            </a:r>
            <a:r>
              <a:rPr lang="tr-TR" sz="2800" dirty="0"/>
              <a:t> birinci gün Türkiye ikinci gün İran tarafından bombalanmaktadır, denmektedir.</a:t>
            </a:r>
          </a:p>
          <a:p>
            <a:pPr marL="0" indent="0">
              <a:buNone/>
            </a:pPr>
            <a:endParaRPr lang="tr-TR" sz="2800" dirty="0"/>
          </a:p>
          <a:p>
            <a:r>
              <a:rPr lang="tr-TR" sz="2800" dirty="0"/>
              <a:t>«Yazı bir bütün olarak incelendiğinde; yasadışı silahlı bölücü terör örgütü PKK’nın yaptığı eylemlerden bahsedilmemekte[</a:t>
            </a:r>
            <a:r>
              <a:rPr lang="tr-TR" sz="2800" dirty="0" err="1"/>
              <a:t>dir</a:t>
            </a:r>
            <a:r>
              <a:rPr lang="tr-TR" sz="2800" dirty="0"/>
              <a:t>] ve </a:t>
            </a:r>
            <a:r>
              <a:rPr lang="tr-TR" sz="2800" b="1" dirty="0"/>
              <a:t>bu örgütün övüldüğüne dair de herhangi bir şey yoktur</a:t>
            </a:r>
            <a:r>
              <a:rPr lang="tr-TR" sz="2800" dirty="0"/>
              <a:t>. (…)</a:t>
            </a:r>
          </a:p>
          <a:p>
            <a:endParaRPr lang="tr-TR" sz="2800" dirty="0"/>
          </a:p>
          <a:p>
            <a:r>
              <a:rPr lang="tr-TR" sz="2800" dirty="0"/>
              <a:t>«(…) Ben de dava konusu yazının düşünce olarak içeriğini benimsememekle birlikte, yazıda yukarıda belirtildiği gibi yasa dışı bölücü terör örgütünün yaptıklarının övülmediği ve şiddete çağrı yapmadığı, yasa dışı silahlı terör örgütünün propagandasını taşımadığı için herhangi bir suç oluşturmadığı, bu nedenle (…) </a:t>
            </a:r>
            <a:r>
              <a:rPr lang="tr-TR" sz="2800" b="1" dirty="0"/>
              <a:t>herhangi bir suç unsurunun bulunmadığı </a:t>
            </a:r>
            <a:r>
              <a:rPr lang="tr-TR" sz="2800" dirty="0"/>
              <a:t>(…) anlaşıldığından,</a:t>
            </a:r>
          </a:p>
          <a:p>
            <a:endParaRPr lang="tr-TR" sz="2800" dirty="0"/>
          </a:p>
          <a:p>
            <a:r>
              <a:rPr lang="tr-TR" sz="2800" dirty="0"/>
              <a:t>«Ayrıca yazıda </a:t>
            </a:r>
            <a:r>
              <a:rPr lang="tr-TR" sz="2800" b="1" dirty="0"/>
              <a:t>salt gerilla kelimesinin ve Q harfinin kullanılmasının atılı suç unsurlarını oluşturmayacağı</a:t>
            </a:r>
            <a:r>
              <a:rPr lang="tr-TR" sz="2800" dirty="0"/>
              <a:t> görüşünde olduğu için, sayın çoğunluğun yukarıdaki kararına </a:t>
            </a:r>
            <a:r>
              <a:rPr lang="tr-TR" sz="2800" dirty="0" smtClean="0"/>
              <a:t>katılmıyorum</a:t>
            </a:r>
            <a:r>
              <a:rPr lang="tr-TR" sz="2800" dirty="0" smtClean="0">
                <a:solidFill>
                  <a:srgbClr val="FF0000"/>
                </a:solidFill>
              </a:rPr>
              <a:t>.</a:t>
            </a:r>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32</a:t>
            </a:fld>
            <a:endParaRPr lang="en-GB"/>
          </a:p>
        </p:txBody>
      </p:sp>
    </p:spTree>
    <p:extLst>
      <p:ext uri="{BB962C8B-B14F-4D97-AF65-F5344CB8AC3E}">
        <p14:creationId xmlns:p14="http://schemas.microsoft.com/office/powerpoint/2010/main" val="396880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BUGÜN</a:t>
            </a:r>
            <a:endParaRPr lang="tr-TR" dirty="0"/>
          </a:p>
        </p:txBody>
      </p:sp>
      <p:sp>
        <p:nvSpPr>
          <p:cNvPr id="3" name="İçerik Yer Tutucusu 2"/>
          <p:cNvSpPr>
            <a:spLocks noGrp="1"/>
          </p:cNvSpPr>
          <p:nvPr>
            <p:ph idx="1"/>
          </p:nvPr>
        </p:nvSpPr>
        <p:spPr/>
        <p:txBody>
          <a:bodyPr/>
          <a:lstStyle/>
          <a:p>
            <a:pPr algn="ctr"/>
            <a:endParaRPr lang="tr-TR" dirty="0" smtClean="0"/>
          </a:p>
          <a:p>
            <a:pPr algn="ctr"/>
            <a:endParaRPr lang="tr-TR" dirty="0"/>
          </a:p>
          <a:p>
            <a:pPr algn="ctr"/>
            <a:r>
              <a:rPr lang="tr-TR" sz="3200" dirty="0" smtClean="0"/>
              <a:t>2016 OHAL VE SONRASINDA </a:t>
            </a:r>
          </a:p>
          <a:p>
            <a:pPr marL="0" indent="0" algn="ctr">
              <a:buNone/>
            </a:pPr>
            <a:r>
              <a:rPr lang="tr-TR" sz="3200" dirty="0" smtClean="0"/>
              <a:t>KÜRTÇE</a:t>
            </a:r>
            <a:endParaRPr lang="tr-TR" sz="32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33</a:t>
            </a:fld>
            <a:endParaRPr lang="en-GB"/>
          </a:p>
        </p:txBody>
      </p:sp>
    </p:spTree>
    <p:extLst>
      <p:ext uri="{BB962C8B-B14F-4D97-AF65-F5344CB8AC3E}">
        <p14:creationId xmlns:p14="http://schemas.microsoft.com/office/powerpoint/2010/main" val="364507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1008112"/>
          </a:xfrm>
        </p:spPr>
        <p:txBody>
          <a:bodyPr>
            <a:normAutofit fontScale="90000"/>
          </a:bodyPr>
          <a:lstStyle/>
          <a:p>
            <a:pPr algn="ctr"/>
            <a:r>
              <a:rPr lang="tr-TR" dirty="0" smtClean="0"/>
              <a:t>     </a:t>
            </a:r>
            <a:r>
              <a:rPr lang="tr-TR" sz="3100" b="1" dirty="0" smtClean="0"/>
              <a:t>15 Temmuz 2016’dan Sonra Trajikomik durumlar: 	</a:t>
            </a:r>
            <a:br>
              <a:rPr lang="tr-TR" sz="3100" b="1" dirty="0" smtClean="0"/>
            </a:br>
            <a:r>
              <a:rPr lang="fr-FR" sz="3100" b="1" dirty="0" smtClean="0"/>
              <a:t>1</a:t>
            </a:r>
            <a:r>
              <a:rPr lang="fr-FR" sz="3100" b="1" dirty="0"/>
              <a:t>) </a:t>
            </a:r>
            <a:r>
              <a:rPr lang="tr-TR" sz="3100" b="1" dirty="0" smtClean="0"/>
              <a:t>Kürtçe Yayın ve Öğretim Yasağı</a:t>
            </a:r>
            <a:endParaRPr lang="tr-TR" sz="31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340767"/>
            <a:ext cx="8928992" cy="5380707"/>
          </a:xfrm>
        </p:spPr>
        <p:txBody>
          <a:bodyPr/>
          <a:lstStyle/>
          <a:p>
            <a:r>
              <a:rPr lang="tr-TR" dirty="0" smtClean="0"/>
              <a:t> </a:t>
            </a:r>
            <a:r>
              <a:rPr lang="tr-TR" sz="2000" b="1" dirty="0" smtClean="0"/>
              <a:t>Medyalar kapatıldı</a:t>
            </a:r>
          </a:p>
          <a:p>
            <a:pPr lvl="1"/>
            <a:r>
              <a:rPr lang="tr-TR" sz="2000" dirty="0" smtClean="0"/>
              <a:t>140 kadar haber ajansı, TV, radyo, gazete, dergi, yayınevi, dağıtımcı KHK’lerle kapatıldı (28.07.2016). 25 matbaa işçisi tutuklandı (28.08.2016).</a:t>
            </a:r>
          </a:p>
          <a:p>
            <a:r>
              <a:rPr lang="tr-TR" sz="2000" b="1" dirty="0" smtClean="0"/>
              <a:t>Avrupa’dan uyduyla yapılan yayınlar engellendi</a:t>
            </a:r>
          </a:p>
          <a:p>
            <a:pPr lvl="1"/>
            <a:r>
              <a:rPr lang="tr-TR" sz="2000" dirty="0" err="1" smtClean="0"/>
              <a:t>Turksat</a:t>
            </a:r>
            <a:r>
              <a:rPr lang="tr-TR" sz="2000" dirty="0" smtClean="0"/>
              <a:t> ve </a:t>
            </a:r>
            <a:r>
              <a:rPr lang="tr-TR" sz="2000" dirty="0" err="1" smtClean="0"/>
              <a:t>Eutelsat</a:t>
            </a:r>
            <a:r>
              <a:rPr lang="tr-TR" sz="2000" dirty="0" smtClean="0"/>
              <a:t> uydularından </a:t>
            </a:r>
            <a:r>
              <a:rPr lang="tr-TR" sz="2000" dirty="0" err="1" smtClean="0"/>
              <a:t>Med</a:t>
            </a:r>
            <a:r>
              <a:rPr lang="tr-TR" sz="2000" dirty="0" smtClean="0"/>
              <a:t> </a:t>
            </a:r>
            <a:r>
              <a:rPr lang="tr-TR" sz="2000" dirty="0" err="1" smtClean="0"/>
              <a:t>Nuce</a:t>
            </a:r>
            <a:r>
              <a:rPr lang="tr-TR" sz="2000" dirty="0" smtClean="0"/>
              <a:t> TV, </a:t>
            </a:r>
            <a:r>
              <a:rPr lang="tr-TR" sz="2000" dirty="0" err="1" smtClean="0"/>
              <a:t>Zarok</a:t>
            </a:r>
            <a:r>
              <a:rPr lang="tr-TR" sz="2000" dirty="0" smtClean="0"/>
              <a:t> TV gibi yayınlar engellendi (03.10.2016)</a:t>
            </a:r>
          </a:p>
          <a:p>
            <a:r>
              <a:rPr lang="tr-TR" sz="2000" b="1" dirty="0" smtClean="0"/>
              <a:t>Kürtçe öğreten okullar ve kurumlar kapatıldı</a:t>
            </a:r>
          </a:p>
          <a:p>
            <a:pPr lvl="1"/>
            <a:r>
              <a:rPr lang="tr-TR" sz="2000" dirty="0" err="1" smtClean="0"/>
              <a:t>Kurdi</a:t>
            </a:r>
            <a:r>
              <a:rPr lang="tr-TR" sz="2000" dirty="0" smtClean="0"/>
              <a:t>-Der, Kürt-Der, </a:t>
            </a:r>
            <a:r>
              <a:rPr lang="tr-TR" sz="2000" dirty="0" err="1" smtClean="0"/>
              <a:t>Zarokistan</a:t>
            </a:r>
            <a:r>
              <a:rPr lang="tr-TR" sz="2000" dirty="0" smtClean="0"/>
              <a:t>, İstanbul Kürt Enstitüsü</a:t>
            </a:r>
          </a:p>
          <a:p>
            <a:pPr lvl="1"/>
            <a:r>
              <a:rPr lang="tr-TR" sz="2000" dirty="0" smtClean="0"/>
              <a:t>Diyarbakır şehir tiyatrosundaki sanatçılara yol verildi (04.12.2016)</a:t>
            </a:r>
          </a:p>
          <a:p>
            <a:r>
              <a:rPr lang="tr-TR" sz="2000" b="1" dirty="0" smtClean="0"/>
              <a:t>Kürtler hakkında kitaplar toplatıldı.</a:t>
            </a:r>
          </a:p>
          <a:p>
            <a:pPr lvl="1"/>
            <a:r>
              <a:rPr lang="tr-TR" sz="2000" dirty="0" smtClean="0"/>
              <a:t>Son yıl içinde </a:t>
            </a:r>
            <a:r>
              <a:rPr lang="tr-TR" sz="2000" dirty="0" err="1" smtClean="0"/>
              <a:t>Avesta</a:t>
            </a:r>
            <a:r>
              <a:rPr lang="tr-TR" sz="2000" dirty="0" smtClean="0"/>
              <a:t> Yayınları’nın 13 kitabı yasaklandı. Son olarak 3 kitap toplatıldı (25.09.2018)</a:t>
            </a:r>
            <a:r>
              <a:rPr lang="tr-TR" sz="2000" dirty="0" smtClean="0">
                <a:solidFill>
                  <a:srgbClr val="FF0000"/>
                </a:solidFill>
              </a:rPr>
              <a:t>.</a:t>
            </a:r>
            <a:endParaRPr lang="tr-TR" sz="20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34</a:t>
            </a:fld>
            <a:endParaRPr lang="en-GB"/>
          </a:p>
        </p:txBody>
      </p:sp>
    </p:spTree>
    <p:extLst>
      <p:ext uri="{BB962C8B-B14F-4D97-AF65-F5344CB8AC3E}">
        <p14:creationId xmlns:p14="http://schemas.microsoft.com/office/powerpoint/2010/main" val="274922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1008112"/>
          </a:xfrm>
        </p:spPr>
        <p:txBody>
          <a:bodyPr>
            <a:noAutofit/>
          </a:bodyPr>
          <a:lstStyle/>
          <a:p>
            <a:pPr algn="ctr"/>
            <a:r>
              <a:rPr lang="tr-TR" sz="2400" b="1" dirty="0" smtClean="0"/>
              <a:t>(devam):</a:t>
            </a:r>
            <a:r>
              <a:rPr lang="tr-TR" sz="2400" b="1" dirty="0"/>
              <a:t/>
            </a:r>
            <a:br>
              <a:rPr lang="tr-TR" sz="2400" b="1" dirty="0"/>
            </a:br>
            <a:r>
              <a:rPr lang="tr-TR" sz="2400" b="1" dirty="0" smtClean="0"/>
              <a:t>2) Terörist Propagandadır Gerekçesiyle Kürtçe Konuşma, Okuma, Dans, Türkü, Islık, Mendil, Mektup Yasağı</a:t>
            </a:r>
            <a:endParaRPr lang="tr-TR" sz="24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268761"/>
            <a:ext cx="9144000" cy="5589240"/>
          </a:xfrm>
        </p:spPr>
        <p:txBody>
          <a:bodyPr>
            <a:noAutofit/>
          </a:bodyPr>
          <a:lstStyle/>
          <a:p>
            <a:r>
              <a:rPr lang="tr-TR" sz="1700" dirty="0" smtClean="0"/>
              <a:t>Okulda Kürtçe türkü söyleyen öğrenciler tutuklandı. Polis tutanağı «kanıt», öğrencilerin Kürtçe söyledik demeleri de «terörist propagandanın kısmi itirafı» sayıldı (21.08.2016)</a:t>
            </a:r>
          </a:p>
          <a:p>
            <a:r>
              <a:rPr lang="tr-TR" sz="1700" dirty="0" smtClean="0"/>
              <a:t>Düğünlerde üç renkli mendil sallamak, üniversitede Kürtçe marşı ıslıkla çalmak, seçim otobüsünde Kürtçe türkü söylemek suç oldu (07.05.2017)</a:t>
            </a:r>
          </a:p>
          <a:p>
            <a:r>
              <a:rPr lang="tr-TR" sz="1700" dirty="0" smtClean="0"/>
              <a:t>Cezaevi görüşlerinde Kürtçe konuşmak yasaklandı (03.02.2018)</a:t>
            </a:r>
          </a:p>
          <a:p>
            <a:r>
              <a:rPr lang="tr-TR" sz="1700" dirty="0" smtClean="0"/>
              <a:t>Cezaevinde Kürtçe kitap okumak isteyenlerden 1.000 TL çeviri bedeli istendi (29.07.2018)</a:t>
            </a:r>
          </a:p>
          <a:p>
            <a:r>
              <a:rPr lang="tr-TR" sz="1700" dirty="0" smtClean="0"/>
              <a:t>İstanbul’da bir inşaat şantiyesinde işçilerin kendi aralarında Kürtçe konuşmaları şikayet üzerine yasaklandı (30.03.2018)</a:t>
            </a:r>
          </a:p>
          <a:p>
            <a:r>
              <a:rPr lang="tr-TR" sz="1700" dirty="0" smtClean="0"/>
              <a:t>KKTC’de, içindeki 54 şarkıdan 4’ü Kürtçe olan USB’nin sahibi mahkemeye verildi (31.07.2018)</a:t>
            </a:r>
          </a:p>
          <a:p>
            <a:r>
              <a:rPr lang="tr-TR" sz="1700" dirty="0" smtClean="0"/>
              <a:t>Diyarbakır’da çocuklar için açılan sesli kütüphane kapatıldı ve internetten ulaşımı engellendi (03.12.2017) </a:t>
            </a:r>
          </a:p>
          <a:p>
            <a:r>
              <a:rPr lang="tr-TR" sz="1700" dirty="0" smtClean="0"/>
              <a:t>Şırnak’ta ilkokulda sınıfa «Kürtçe konuşmayacağım» yazısı asıldı. Milli Eğitim Bakanı İsmet Yılmaz, amacın Kürtçe küfreden çocukları engellemek olduğunu belirtti (09.11.2017)</a:t>
            </a:r>
          </a:p>
          <a:p>
            <a:r>
              <a:rPr lang="tr-TR" sz="1700" dirty="0" smtClean="0"/>
              <a:t>Ağrı’da askerlik yapan </a:t>
            </a:r>
            <a:r>
              <a:rPr lang="tr-TR" sz="1700" dirty="0" err="1" smtClean="0"/>
              <a:t>Van’lı</a:t>
            </a:r>
            <a:r>
              <a:rPr lang="tr-TR" sz="1700" dirty="0" smtClean="0"/>
              <a:t> er Fikret Aydemir Kürtçe türkü söylediği için üstleri tarafından dövüldü (09.05.2018)</a:t>
            </a:r>
          </a:p>
          <a:p>
            <a:r>
              <a:rPr lang="tr-TR" sz="1700" dirty="0" smtClean="0"/>
              <a:t>Van’da tutuklu </a:t>
            </a:r>
            <a:r>
              <a:rPr lang="tr-TR" sz="1700" dirty="0"/>
              <a:t>Mustafa Akyüz’ün arkadaşına yazdığı </a:t>
            </a:r>
            <a:r>
              <a:rPr lang="tr-TR" sz="1700" dirty="0" smtClean="0"/>
              <a:t>mektuba Kürtçe olduğu için el konuldu (29.10.2018</a:t>
            </a:r>
            <a:r>
              <a:rPr lang="tr-TR" sz="1700" dirty="0" smtClean="0"/>
              <a:t>)</a:t>
            </a:r>
          </a:p>
          <a:p>
            <a:r>
              <a:rPr lang="tr-TR" sz="1700" dirty="0" smtClean="0"/>
              <a:t>Son olarak (01.11.2018), Diyarbakır cezaevinde Kürtçe şarkı söyledikleri için 10 kadına disiplin soruşturması açıldı</a:t>
            </a:r>
            <a:r>
              <a:rPr lang="tr-TR" sz="1700" dirty="0" smtClean="0">
                <a:solidFill>
                  <a:srgbClr val="FF0000"/>
                </a:solidFill>
              </a:rPr>
              <a:t>.</a:t>
            </a:r>
            <a:endParaRPr lang="tr-TR" sz="17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35</a:t>
            </a:fld>
            <a:endParaRPr lang="en-GB"/>
          </a:p>
        </p:txBody>
      </p:sp>
    </p:spTree>
    <p:extLst>
      <p:ext uri="{BB962C8B-B14F-4D97-AF65-F5344CB8AC3E}">
        <p14:creationId xmlns:p14="http://schemas.microsoft.com/office/powerpoint/2010/main" val="213190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92088"/>
          </a:xfrm>
        </p:spPr>
        <p:txBody>
          <a:bodyPr>
            <a:normAutofit/>
          </a:bodyPr>
          <a:lstStyle/>
          <a:p>
            <a:pPr algn="ctr"/>
            <a:r>
              <a:rPr lang="tr-TR" sz="3200" b="1" dirty="0" smtClean="0"/>
              <a:t>Şırnak’ta Okulda «Kürtçe Konuşmayacağım» yazısı</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412775"/>
            <a:ext cx="8928992" cy="5308699"/>
          </a:xfrm>
        </p:spPr>
        <p:txBody>
          <a:bodyPr/>
          <a:lstStyle/>
          <a:p>
            <a:r>
              <a:rPr lang="tr-TR" dirty="0" smtClean="0"/>
              <a:t> </a:t>
            </a:r>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36</a:t>
            </a:fld>
            <a:endParaRPr lang="en-GB"/>
          </a:p>
        </p:txBody>
      </p:sp>
      <p:pic>
        <p:nvPicPr>
          <p:cNvPr id="5" name="Resim 4"/>
          <p:cNvPicPr>
            <a:picLocks noChangeAspect="1"/>
          </p:cNvPicPr>
          <p:nvPr/>
        </p:nvPicPr>
        <p:blipFill>
          <a:blip r:embed="rId2"/>
          <a:stretch>
            <a:fillRect/>
          </a:stretch>
        </p:blipFill>
        <p:spPr>
          <a:xfrm>
            <a:off x="539552" y="1270829"/>
            <a:ext cx="7992887" cy="4750459"/>
          </a:xfrm>
          <a:prstGeom prst="rect">
            <a:avLst/>
          </a:prstGeom>
        </p:spPr>
      </p:pic>
    </p:spTree>
    <p:extLst>
      <p:ext uri="{BB962C8B-B14F-4D97-AF65-F5344CB8AC3E}">
        <p14:creationId xmlns:p14="http://schemas.microsoft.com/office/powerpoint/2010/main" val="328560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20080"/>
          </a:xfrm>
        </p:spPr>
        <p:txBody>
          <a:bodyPr>
            <a:normAutofit/>
          </a:bodyPr>
          <a:lstStyle/>
          <a:p>
            <a:pPr algn="ctr"/>
            <a:r>
              <a:rPr lang="tr-TR" sz="3200" b="1" dirty="0" smtClean="0"/>
              <a:t>Van’da Üstleri Tarafından Dövülen Er</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052737"/>
            <a:ext cx="8928992" cy="5668738"/>
          </a:xfrm>
        </p:spPr>
        <p:txBody>
          <a:bodyPr/>
          <a:lstStyle/>
          <a:p>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37</a:t>
            </a:fld>
            <a:endParaRPr lang="en-GB"/>
          </a:p>
        </p:txBody>
      </p:sp>
      <p:pic>
        <p:nvPicPr>
          <p:cNvPr id="5" name="Resim 4"/>
          <p:cNvPicPr>
            <a:picLocks noChangeAspect="1"/>
          </p:cNvPicPr>
          <p:nvPr/>
        </p:nvPicPr>
        <p:blipFill>
          <a:blip r:embed="rId2"/>
          <a:stretch>
            <a:fillRect/>
          </a:stretch>
        </p:blipFill>
        <p:spPr>
          <a:xfrm>
            <a:off x="1907704" y="1523835"/>
            <a:ext cx="5112568" cy="5120760"/>
          </a:xfrm>
          <a:prstGeom prst="rect">
            <a:avLst/>
          </a:prstGeom>
        </p:spPr>
      </p:pic>
    </p:spTree>
    <p:extLst>
      <p:ext uri="{BB962C8B-B14F-4D97-AF65-F5344CB8AC3E}">
        <p14:creationId xmlns:p14="http://schemas.microsoft.com/office/powerpoint/2010/main" val="9518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916212"/>
          </a:xfrm>
        </p:spPr>
        <p:txBody>
          <a:bodyPr>
            <a:normAutofit/>
          </a:bodyPr>
          <a:lstStyle/>
          <a:p>
            <a:pPr algn="ctr"/>
            <a:r>
              <a:rPr lang="tr-TR" sz="2800" b="1" dirty="0" smtClean="0"/>
              <a:t>(devam): </a:t>
            </a:r>
            <a:br>
              <a:rPr lang="tr-TR" sz="2800" b="1" dirty="0" smtClean="0"/>
            </a:br>
            <a:r>
              <a:rPr lang="tr-TR" sz="2800" b="1" dirty="0" smtClean="0"/>
              <a:t>3) Kamusal Alandaki İşaret, Simge ve Anıtların Kaldırılması</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556792"/>
            <a:ext cx="9144000" cy="5301207"/>
          </a:xfrm>
        </p:spPr>
        <p:txBody>
          <a:bodyPr>
            <a:normAutofit/>
          </a:bodyPr>
          <a:lstStyle/>
          <a:p>
            <a:r>
              <a:rPr lang="tr-TR" sz="2000" dirty="0" smtClean="0"/>
              <a:t>Kayyımlar, her türlü </a:t>
            </a:r>
            <a:r>
              <a:rPr lang="tr-TR" sz="2000" dirty="0" err="1" smtClean="0"/>
              <a:t>çokdilli</a:t>
            </a:r>
            <a:r>
              <a:rPr lang="tr-TR" sz="2000" dirty="0" smtClean="0"/>
              <a:t> panoları kaldırttı (13.09.2016)</a:t>
            </a:r>
          </a:p>
          <a:p>
            <a:r>
              <a:rPr lang="tr-TR" sz="2000" dirty="0" smtClean="0"/>
              <a:t>Kaldırılan veya yıkılan simge veya anıtlardan bazıları: </a:t>
            </a:r>
            <a:r>
              <a:rPr lang="tr-TR" sz="2000" dirty="0" err="1" smtClean="0"/>
              <a:t>Mervani</a:t>
            </a:r>
            <a:r>
              <a:rPr lang="tr-TR" sz="2000" dirty="0" smtClean="0"/>
              <a:t> yüksek kabartmaları (30.03.2017); Orhan Doğan anıtı (25.02.2017), Uğur Kaymaz anıtı (11.06.2017), Diyarbakır Belediyesi önündeki </a:t>
            </a:r>
            <a:r>
              <a:rPr lang="tr-TR" sz="2000" dirty="0" err="1" smtClean="0"/>
              <a:t>Lamassu</a:t>
            </a:r>
            <a:r>
              <a:rPr lang="tr-TR" sz="2000" dirty="0" smtClean="0"/>
              <a:t> heykelleri (07.01.2017)</a:t>
            </a:r>
          </a:p>
          <a:p>
            <a:r>
              <a:rPr lang="tr-TR" sz="2000" dirty="0" smtClean="0"/>
              <a:t>Diyarbakır’da Elazığ Yolu’na dikilmiş sarı ve kırmızı lalelerin sarı olanları, yapraklarla birlikte üç renk oluşturmasın diye yolduruldu (28.04.2017)</a:t>
            </a:r>
          </a:p>
          <a:p>
            <a:r>
              <a:rPr lang="tr-TR" sz="2000" dirty="0" smtClean="0"/>
              <a:t>Van’da kayyım, köprünün sarı-kırmızı-yeşil boyasını kırmızı-beyaz yaptırttı (12.01.2017)</a:t>
            </a:r>
          </a:p>
          <a:p>
            <a:r>
              <a:rPr lang="tr-TR" sz="2000" dirty="0" smtClean="0"/>
              <a:t>5 üniversite öğrencisine, KHK’yle kapatılmış İMC TV’yi Facebook’ta «</a:t>
            </a:r>
            <a:r>
              <a:rPr lang="tr-TR" sz="2000" i="1" dirty="0" err="1" smtClean="0"/>
              <a:t>like</a:t>
            </a:r>
            <a:r>
              <a:rPr lang="tr-TR" sz="2000" dirty="0" smtClean="0"/>
              <a:t>» yaptıkları ve HDP liderlerini </a:t>
            </a:r>
            <a:r>
              <a:rPr lang="tr-TR" sz="2000" dirty="0" err="1" smtClean="0"/>
              <a:t>Twitter’da</a:t>
            </a:r>
            <a:r>
              <a:rPr lang="tr-TR" sz="2000" dirty="0" smtClean="0"/>
              <a:t> takip ettikleri için dava açıldı (06.09.2018)</a:t>
            </a:r>
            <a:r>
              <a:rPr lang="tr-TR" sz="2000" dirty="0" smtClean="0">
                <a:solidFill>
                  <a:srgbClr val="FF0000"/>
                </a:solidFill>
              </a:rPr>
              <a:t>.</a:t>
            </a:r>
            <a:endParaRPr lang="tr-TR" sz="20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38</a:t>
            </a:fld>
            <a:endParaRPr lang="en-GB"/>
          </a:p>
        </p:txBody>
      </p:sp>
    </p:spTree>
    <p:extLst>
      <p:ext uri="{BB962C8B-B14F-4D97-AF65-F5344CB8AC3E}">
        <p14:creationId xmlns:p14="http://schemas.microsoft.com/office/powerpoint/2010/main" val="2886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648072"/>
          </a:xfrm>
        </p:spPr>
        <p:txBody>
          <a:bodyPr>
            <a:normAutofit/>
          </a:bodyPr>
          <a:lstStyle/>
          <a:p>
            <a:pPr algn="ctr"/>
            <a:r>
              <a:rPr lang="tr-TR" sz="3200" b="1" dirty="0" smtClean="0"/>
              <a:t>Kaldırtılan </a:t>
            </a:r>
            <a:r>
              <a:rPr lang="tr-TR" sz="3200" b="1" dirty="0" err="1" smtClean="0"/>
              <a:t>Çokdilli</a:t>
            </a:r>
            <a:r>
              <a:rPr lang="tr-TR" sz="3200" b="1" dirty="0" smtClean="0"/>
              <a:t> Yol Panolarından Biri</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412775"/>
            <a:ext cx="8928992" cy="5308699"/>
          </a:xfrm>
        </p:spPr>
        <p:txBody>
          <a:bodyPr/>
          <a:lstStyle/>
          <a:p>
            <a:r>
              <a:rPr lang="tr-TR" dirty="0" smtClean="0"/>
              <a:t> </a:t>
            </a:r>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39</a:t>
            </a:fld>
            <a:endParaRPr lang="en-GB"/>
          </a:p>
        </p:txBody>
      </p:sp>
      <p:pic>
        <p:nvPicPr>
          <p:cNvPr id="5" name="Resim 4"/>
          <p:cNvPicPr>
            <a:picLocks noChangeAspect="1"/>
          </p:cNvPicPr>
          <p:nvPr/>
        </p:nvPicPr>
        <p:blipFill>
          <a:blip r:embed="rId2"/>
          <a:stretch>
            <a:fillRect/>
          </a:stretch>
        </p:blipFill>
        <p:spPr>
          <a:xfrm>
            <a:off x="755576" y="1412774"/>
            <a:ext cx="7560839" cy="5308700"/>
          </a:xfrm>
          <a:prstGeom prst="rect">
            <a:avLst/>
          </a:prstGeom>
        </p:spPr>
      </p:pic>
    </p:spTree>
    <p:extLst>
      <p:ext uri="{BB962C8B-B14F-4D97-AF65-F5344CB8AC3E}">
        <p14:creationId xmlns:p14="http://schemas.microsoft.com/office/powerpoint/2010/main" val="8956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936104"/>
          </a:xfrm>
        </p:spPr>
        <p:txBody>
          <a:bodyPr>
            <a:normAutofit/>
          </a:bodyPr>
          <a:lstStyle/>
          <a:p>
            <a:pPr algn="ctr"/>
            <a:r>
              <a:rPr lang="tr-TR" sz="3200" b="1" dirty="0" smtClean="0"/>
              <a:t>Ulusal Devlet ve Ulus-devlet</a:t>
            </a:r>
            <a:endParaRPr lang="tr-TR" sz="3200" b="1" dirty="0"/>
          </a:p>
        </p:txBody>
      </p:sp>
      <p:sp>
        <p:nvSpPr>
          <p:cNvPr id="3" name="İçerik Yer Tutucusu 2"/>
          <p:cNvSpPr>
            <a:spLocks noGrp="1"/>
          </p:cNvSpPr>
          <p:nvPr>
            <p:ph idx="1"/>
          </p:nvPr>
        </p:nvSpPr>
        <p:spPr>
          <a:xfrm>
            <a:off x="0" y="1412775"/>
            <a:ext cx="9144000" cy="5308699"/>
          </a:xfrm>
        </p:spPr>
        <p:txBody>
          <a:bodyPr>
            <a:normAutofit fontScale="70000" lnSpcReduction="20000"/>
          </a:bodyPr>
          <a:lstStyle/>
          <a:p>
            <a:r>
              <a:rPr lang="tr-TR" dirty="0"/>
              <a:t>Bu </a:t>
            </a:r>
            <a:r>
              <a:rPr lang="tr-TR" dirty="0" smtClean="0"/>
              <a:t>dönüşüm süreci, </a:t>
            </a:r>
            <a:r>
              <a:rPr lang="tr-TR" dirty="0"/>
              <a:t>Avrupa’nın </a:t>
            </a:r>
            <a:r>
              <a:rPr lang="tr-TR" dirty="0" smtClean="0"/>
              <a:t>yaklaşık yüz yıl boyunca yaşadığı </a:t>
            </a:r>
            <a:r>
              <a:rPr lang="tr-TR" dirty="0"/>
              <a:t>Ulusal Devlet evresini atlayarak bir Ulus-</a:t>
            </a:r>
            <a:r>
              <a:rPr lang="tr-TR" dirty="0" err="1"/>
              <a:t>devlet’e</a:t>
            </a:r>
            <a:r>
              <a:rPr lang="tr-TR" dirty="0"/>
              <a:t> geçiş biçiminde gerçekleşecektir.</a:t>
            </a:r>
          </a:p>
          <a:p>
            <a:r>
              <a:rPr lang="tr-TR" b="1" dirty="0"/>
              <a:t>Ulusal devlet </a:t>
            </a:r>
            <a:r>
              <a:rPr lang="tr-TR" dirty="0"/>
              <a:t>(1789): Yüce Sadakat </a:t>
            </a:r>
            <a:r>
              <a:rPr lang="tr-TR" dirty="0" err="1"/>
              <a:t>Odağı’nın</a:t>
            </a:r>
            <a:r>
              <a:rPr lang="tr-TR" dirty="0"/>
              <a:t> (YSO) Tanrı, kral vs. değil, «Millet» olduğunu söyleyen devlet türüdür . </a:t>
            </a:r>
          </a:p>
          <a:p>
            <a:r>
              <a:rPr lang="tr-TR" b="1" dirty="0"/>
              <a:t>Ulus-devlet</a:t>
            </a:r>
            <a:r>
              <a:rPr lang="tr-TR" dirty="0"/>
              <a:t> ise (19. </a:t>
            </a:r>
            <a:r>
              <a:rPr lang="tr-TR" dirty="0" err="1"/>
              <a:t>yy’ın</a:t>
            </a:r>
            <a:r>
              <a:rPr lang="tr-TR" dirty="0"/>
              <a:t> son </a:t>
            </a:r>
            <a:r>
              <a:rPr lang="tr-TR" dirty="0" smtClean="0"/>
              <a:t>çeyreği; Avrupa’da emperyalizme destek olarak), </a:t>
            </a:r>
            <a:r>
              <a:rPr lang="tr-TR" dirty="0"/>
              <a:t>egemen </a:t>
            </a:r>
            <a:r>
              <a:rPr lang="tr-TR" dirty="0" err="1"/>
              <a:t>etno</a:t>
            </a:r>
            <a:r>
              <a:rPr lang="tr-TR" dirty="0"/>
              <a:t>-dinsel kimliği YSO olarak ilan eden ve onun dışındaki kimlikleri («alt-kimlikler») yok etmeye çalışan devlet türüdür. </a:t>
            </a:r>
            <a:endParaRPr lang="tr-TR" dirty="0" smtClean="0"/>
          </a:p>
          <a:p>
            <a:r>
              <a:rPr lang="tr-TR" dirty="0" smtClean="0"/>
              <a:t>Ulus-devlet yaşadığımız topraklarda İttihat-Terakki’nin (İ-T) 1913’ten sonra diktatörlüğünü ilan etmesiyle filiz vermiş, Cumhuriyet’in kurulmasıyla yerleşmiştir. «Yok etmek» derken iki yöntemi olmuştur: </a:t>
            </a:r>
            <a:endParaRPr lang="tr-TR" dirty="0"/>
          </a:p>
          <a:p>
            <a:pPr lvl="1"/>
            <a:r>
              <a:rPr lang="tr-TR" dirty="0"/>
              <a:t>a)  </a:t>
            </a:r>
            <a:r>
              <a:rPr lang="tr-TR" dirty="0" smtClean="0"/>
              <a:t>Asimile </a:t>
            </a:r>
            <a:r>
              <a:rPr lang="tr-TR" dirty="0"/>
              <a:t>edebileceğini gözünün kestiklerini </a:t>
            </a:r>
            <a:r>
              <a:rPr lang="tr-TR" dirty="0" smtClean="0"/>
              <a:t>asimilasyonla</a:t>
            </a:r>
            <a:r>
              <a:rPr lang="tr-TR" dirty="0"/>
              <a:t> </a:t>
            </a:r>
            <a:r>
              <a:rPr lang="tr-TR" dirty="0" smtClean="0"/>
              <a:t>(Türk olmayan Müslümanlar);</a:t>
            </a:r>
            <a:endParaRPr lang="tr-TR" dirty="0"/>
          </a:p>
          <a:p>
            <a:pPr lvl="1"/>
            <a:r>
              <a:rPr lang="tr-TR" dirty="0"/>
              <a:t>b) </a:t>
            </a:r>
            <a:r>
              <a:rPr lang="tr-TR" dirty="0" smtClean="0"/>
              <a:t>Gözünün kesmediklerini de </a:t>
            </a:r>
            <a:r>
              <a:rPr lang="tr-TR" dirty="0" err="1" smtClean="0"/>
              <a:t>etno</a:t>
            </a:r>
            <a:r>
              <a:rPr lang="tr-TR" dirty="0" smtClean="0"/>
              <a:t>-dinsel </a:t>
            </a:r>
            <a:r>
              <a:rPr lang="tr-TR" dirty="0"/>
              <a:t>arındırmayla (fiziksel </a:t>
            </a:r>
            <a:r>
              <a:rPr lang="tr-TR" dirty="0" smtClean="0"/>
              <a:t>olarak ortadan kaldırma, </a:t>
            </a:r>
            <a:r>
              <a:rPr lang="tr-TR" dirty="0"/>
              <a:t>mübadele, </a:t>
            </a:r>
            <a:r>
              <a:rPr lang="tr-TR" dirty="0" smtClean="0"/>
              <a:t>tehcir</a:t>
            </a:r>
            <a:r>
              <a:rPr lang="tr-TR" dirty="0"/>
              <a:t> </a:t>
            </a:r>
            <a:r>
              <a:rPr lang="tr-TR" dirty="0" smtClean="0"/>
              <a:t>(Gayrimüslimler).</a:t>
            </a:r>
            <a:endParaRPr lang="tr-TR" dirty="0"/>
          </a:p>
          <a:p>
            <a:r>
              <a:rPr lang="tr-TR" dirty="0" smtClean="0"/>
              <a:t>Ulus-devlet zihniyeti İ-T Gayrimüslimler açısından 1915-16’da Ermeni kıyımını yapmıştır. Kürtler açısından ise aynı dönemde, doğudaki Rus işgalinden kaçan Kürtleri batıya dağınık olarak yerleştirmiş ve sonra da geri dönmelerine izin vermemek yoluyla, Türkler arasında doğal asimilasyona uğramalarını amaçlamıştır. </a:t>
            </a:r>
          </a:p>
          <a:p>
            <a:r>
              <a:rPr lang="tr-TR" dirty="0" smtClean="0"/>
              <a:t>Diğer yandan, ulus-devlet, asimile </a:t>
            </a:r>
            <a:r>
              <a:rPr lang="tr-TR" dirty="0"/>
              <a:t>ederim sandığı ama edemediği </a:t>
            </a:r>
            <a:r>
              <a:rPr lang="tr-TR" dirty="0" smtClean="0"/>
              <a:t>alt-kimlikleri, bir tür </a:t>
            </a:r>
            <a:r>
              <a:rPr lang="tr-TR" dirty="0" err="1" smtClean="0"/>
              <a:t>etno</a:t>
            </a:r>
            <a:r>
              <a:rPr lang="tr-TR" dirty="0" smtClean="0"/>
              <a:t>-dinsel </a:t>
            </a:r>
            <a:r>
              <a:rPr lang="tr-TR" dirty="0"/>
              <a:t>arındırmaya </a:t>
            </a:r>
            <a:r>
              <a:rPr lang="tr-TR" dirty="0" smtClean="0"/>
              <a:t>doğru götürebilir</a:t>
            </a:r>
            <a:r>
              <a:rPr lang="tr-TR" dirty="0"/>
              <a:t>. Bu durumu, 2005 Nevrozunda yayınlanan Genelkurmay bildirisinde </a:t>
            </a:r>
            <a:r>
              <a:rPr lang="tr-TR" dirty="0" smtClean="0"/>
              <a:t>görmek mümkün: </a:t>
            </a:r>
            <a:r>
              <a:rPr lang="tr-TR" dirty="0"/>
              <a:t>«Müstakbel </a:t>
            </a:r>
            <a:r>
              <a:rPr lang="tr-TR" dirty="0" err="1"/>
              <a:t>Türk»ten</a:t>
            </a:r>
            <a:r>
              <a:rPr lang="tr-TR" dirty="0"/>
              <a:t> «Sözde </a:t>
            </a:r>
            <a:r>
              <a:rPr lang="tr-TR" dirty="0" err="1"/>
              <a:t>Vatandaş»a</a:t>
            </a:r>
            <a:r>
              <a:rPr lang="tr-TR" dirty="0">
                <a:solidFill>
                  <a:srgbClr val="FF0000"/>
                </a:solidFill>
              </a:rPr>
              <a:t>. </a:t>
            </a:r>
          </a:p>
          <a:p>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a:t>
            </a:fld>
            <a:endParaRPr lang="en-GB"/>
          </a:p>
        </p:txBody>
      </p:sp>
    </p:spTree>
    <p:extLst>
      <p:ext uri="{BB962C8B-B14F-4D97-AF65-F5344CB8AC3E}">
        <p14:creationId xmlns:p14="http://schemas.microsoft.com/office/powerpoint/2010/main" val="21700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20080"/>
          </a:xfrm>
        </p:spPr>
        <p:txBody>
          <a:bodyPr>
            <a:normAutofit/>
          </a:bodyPr>
          <a:lstStyle/>
          <a:p>
            <a:pPr algn="ctr"/>
            <a:r>
              <a:rPr lang="tr-TR" sz="3200" b="1" dirty="0" smtClean="0"/>
              <a:t>Kaldırtılan </a:t>
            </a:r>
            <a:r>
              <a:rPr lang="tr-TR" sz="3200" b="1" dirty="0" err="1" smtClean="0"/>
              <a:t>Çokdilli</a:t>
            </a:r>
            <a:r>
              <a:rPr lang="tr-TR" sz="3200" b="1" dirty="0" smtClean="0"/>
              <a:t> Sur Belediyesi Tabelası</a:t>
            </a:r>
            <a:endParaRPr lang="tr-TR" sz="3200" b="1" dirty="0"/>
          </a:p>
        </p:txBody>
      </p:sp>
      <p:pic>
        <p:nvPicPr>
          <p:cNvPr id="5" name="İçerik Yer Tutucusu 4"/>
          <p:cNvPicPr>
            <a:picLocks noGrp="1" noChangeAspect="1"/>
          </p:cNvPicPr>
          <p:nvPr>
            <p:ph idx="1"/>
          </p:nvPr>
        </p:nvPicPr>
        <p:blipFill>
          <a:blip r:embed="rId2"/>
          <a:stretch>
            <a:fillRect/>
          </a:stretch>
        </p:blipFill>
        <p:spPr>
          <a:xfrm>
            <a:off x="971600" y="1209946"/>
            <a:ext cx="7344816" cy="5213537"/>
          </a:xfrm>
          <a:prstGeom prst="rect">
            <a:avLst/>
          </a:prstGeom>
        </p:spPr>
      </p:pic>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40</a:t>
            </a:fld>
            <a:endParaRPr lang="en-GB"/>
          </a:p>
        </p:txBody>
      </p:sp>
    </p:spTree>
    <p:extLst>
      <p:ext uri="{BB962C8B-B14F-4D97-AF65-F5344CB8AC3E}">
        <p14:creationId xmlns:p14="http://schemas.microsoft.com/office/powerpoint/2010/main" val="20915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20080"/>
          </a:xfrm>
        </p:spPr>
        <p:txBody>
          <a:bodyPr>
            <a:normAutofit/>
          </a:bodyPr>
          <a:lstStyle/>
          <a:p>
            <a:pPr algn="ctr"/>
            <a:r>
              <a:rPr lang="tr-TR" sz="3200" b="1" dirty="0" smtClean="0"/>
              <a:t>Kaldırtılan </a:t>
            </a:r>
            <a:r>
              <a:rPr lang="tr-TR" sz="3200" b="1" dirty="0" err="1" smtClean="0"/>
              <a:t>Lamassu</a:t>
            </a:r>
            <a:r>
              <a:rPr lang="tr-TR" sz="3200" b="1" dirty="0" smtClean="0"/>
              <a:t> Heykellerinden Biri</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196753"/>
            <a:ext cx="8928992" cy="5524722"/>
          </a:xfrm>
        </p:spPr>
        <p:txBody>
          <a:bodyPr/>
          <a:lstStyle/>
          <a:p>
            <a:r>
              <a:rPr lang="tr-TR" dirty="0" smtClean="0"/>
              <a:t> </a:t>
            </a:r>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41</a:t>
            </a:fld>
            <a:endParaRPr lang="en-GB"/>
          </a:p>
        </p:txBody>
      </p:sp>
      <p:pic>
        <p:nvPicPr>
          <p:cNvPr id="5" name="Resim 4"/>
          <p:cNvPicPr>
            <a:picLocks noChangeAspect="1"/>
          </p:cNvPicPr>
          <p:nvPr/>
        </p:nvPicPr>
        <p:blipFill>
          <a:blip r:embed="rId2"/>
          <a:stretch>
            <a:fillRect/>
          </a:stretch>
        </p:blipFill>
        <p:spPr>
          <a:xfrm>
            <a:off x="373944" y="1097077"/>
            <a:ext cx="8312856" cy="5330540"/>
          </a:xfrm>
          <a:prstGeom prst="rect">
            <a:avLst/>
          </a:prstGeom>
        </p:spPr>
      </p:pic>
    </p:spTree>
    <p:extLst>
      <p:ext uri="{BB962C8B-B14F-4D97-AF65-F5344CB8AC3E}">
        <p14:creationId xmlns:p14="http://schemas.microsoft.com/office/powerpoint/2010/main" val="22952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9144000" cy="764704"/>
          </a:xfrm>
        </p:spPr>
        <p:txBody>
          <a:bodyPr>
            <a:normAutofit/>
          </a:bodyPr>
          <a:lstStyle/>
          <a:p>
            <a:pPr algn="ctr"/>
            <a:r>
              <a:rPr lang="tr-TR" sz="3200" b="1" dirty="0" smtClean="0"/>
              <a:t>Günümüzde Bu Kadar Baskı Niye?</a:t>
            </a:r>
            <a:endParaRPr lang="tr-TR" sz="3200" b="1" dirty="0"/>
          </a:p>
        </p:txBody>
      </p:sp>
      <p:sp>
        <p:nvSpPr>
          <p:cNvPr id="3" name="İçerik Yer Tutucusu 2"/>
          <p:cNvSpPr>
            <a:spLocks noGrp="1"/>
          </p:cNvSpPr>
          <p:nvPr>
            <p:ph idx="1"/>
          </p:nvPr>
        </p:nvSpPr>
        <p:spPr>
          <a:xfrm>
            <a:off x="0" y="980728"/>
            <a:ext cx="9144000" cy="5343872"/>
          </a:xfrm>
        </p:spPr>
        <p:txBody>
          <a:bodyPr>
            <a:normAutofit/>
          </a:bodyPr>
          <a:lstStyle/>
          <a:p>
            <a:pPr algn="ctr"/>
            <a:endParaRPr lang="tr-TR" sz="2200" dirty="0" smtClean="0"/>
          </a:p>
          <a:p>
            <a:pPr lvl="1" algn="just"/>
            <a:r>
              <a:rPr lang="tr-TR" sz="2200" dirty="0" smtClean="0"/>
              <a:t>Baskı sadece Kürtlere değil, ama özel olarak Kürtlere.</a:t>
            </a:r>
          </a:p>
          <a:p>
            <a:pPr algn="ctr"/>
            <a:r>
              <a:rPr lang="tr-TR" sz="2200" dirty="0" smtClean="0"/>
              <a:t>Biri tarihten gelen </a:t>
            </a:r>
            <a:r>
              <a:rPr lang="tr-TR" sz="2200" u="sng" dirty="0" smtClean="0"/>
              <a:t>yapısal</a:t>
            </a:r>
            <a:r>
              <a:rPr lang="tr-TR" sz="2200" dirty="0" smtClean="0"/>
              <a:t>, diğeri ondan kuvvet alan </a:t>
            </a:r>
            <a:r>
              <a:rPr lang="tr-TR" sz="2200" u="sng" dirty="0" smtClean="0"/>
              <a:t>bireysel</a:t>
            </a:r>
            <a:r>
              <a:rPr lang="tr-TR" sz="2200" dirty="0" smtClean="0"/>
              <a:t> olmak üzere 2 sebep</a:t>
            </a:r>
          </a:p>
          <a:p>
            <a:pPr algn="just"/>
            <a:r>
              <a:rPr lang="tr-TR" sz="2200" b="1" dirty="0" smtClean="0"/>
              <a:t>1) Yapısal Sebep</a:t>
            </a:r>
          </a:p>
          <a:p>
            <a:pPr algn="just"/>
            <a:r>
              <a:rPr lang="tr-TR" sz="2000" dirty="0" smtClean="0"/>
              <a:t>Türkiye, Sevr </a:t>
            </a:r>
            <a:r>
              <a:rPr lang="tr-TR" sz="2000" dirty="0" err="1" smtClean="0"/>
              <a:t>Paranoyası’nı</a:t>
            </a:r>
            <a:r>
              <a:rPr lang="tr-TR" sz="2000" dirty="0" smtClean="0"/>
              <a:t> sürekli kullanarak katı kalan, </a:t>
            </a:r>
            <a:r>
              <a:rPr lang="tr-TR" sz="2000" dirty="0" err="1" smtClean="0"/>
              <a:t>evrilmeye</a:t>
            </a:r>
            <a:r>
              <a:rPr lang="tr-TR" sz="2000" dirty="0" smtClean="0"/>
              <a:t> direnen bir ulus-devlet. AB uyum paketleriyle evrim geçirmeyi denedi, yarıda kaldı. Egemen </a:t>
            </a:r>
            <a:r>
              <a:rPr lang="tr-TR" sz="2000" dirty="0" err="1" smtClean="0"/>
              <a:t>etno</a:t>
            </a:r>
            <a:r>
              <a:rPr lang="tr-TR" sz="2000" dirty="0" smtClean="0"/>
              <a:t>-dinsel kimliğin («Müslüman Türk») alt-kimliklere tahammülü yok.</a:t>
            </a:r>
          </a:p>
          <a:p>
            <a:pPr algn="just"/>
            <a:r>
              <a:rPr lang="tr-TR" sz="2000" dirty="0" smtClean="0"/>
              <a:t>Bu durum, Osmanlı’dan gelen tarihsel geçmiş tarafından daha da vahimleştiriliyor:</a:t>
            </a:r>
          </a:p>
          <a:p>
            <a:pPr lvl="1" algn="just"/>
            <a:r>
              <a:rPr lang="tr-TR" sz="2000" dirty="0" smtClean="0"/>
              <a:t>1454 tarihli Millet Sistemi Müslümanları «Millet-i Hakime» ilan etmişti. </a:t>
            </a:r>
          </a:p>
          <a:p>
            <a:pPr lvl="1" algn="just"/>
            <a:r>
              <a:rPr lang="tr-TR" sz="2000" dirty="0" smtClean="0"/>
              <a:t>Cumhuriyet’e geçince, </a:t>
            </a:r>
            <a:r>
              <a:rPr lang="tr-TR" sz="2000" b="1" dirty="0" smtClean="0"/>
              <a:t>Millet-i Hakime payesi el değiştirdi</a:t>
            </a:r>
            <a:r>
              <a:rPr lang="tr-TR" sz="2000" dirty="0" smtClean="0"/>
              <a:t>. </a:t>
            </a:r>
            <a:r>
              <a:rPr lang="tr-TR" sz="2000" b="1" dirty="0" smtClean="0"/>
              <a:t>Müslüman’dan, Müslüman Türk’e geçti. </a:t>
            </a:r>
          </a:p>
          <a:p>
            <a:pPr algn="just"/>
            <a:r>
              <a:rPr lang="tr-TR" sz="2000" dirty="0"/>
              <a:t>Bu el değiştirmenin 2 sonucu oldu</a:t>
            </a:r>
            <a:r>
              <a:rPr lang="tr-TR" sz="2000" dirty="0">
                <a:solidFill>
                  <a:srgbClr val="FF0000"/>
                </a:solidFill>
              </a:rPr>
              <a:t>:</a:t>
            </a:r>
          </a:p>
          <a:p>
            <a:pPr marL="0" indent="0" algn="just">
              <a:buNone/>
            </a:pPr>
            <a:endParaRPr lang="tr-TR" sz="22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42</a:t>
            </a:fld>
            <a:endParaRPr lang="en-GB"/>
          </a:p>
        </p:txBody>
      </p:sp>
    </p:spTree>
    <p:extLst>
      <p:ext uri="{BB962C8B-B14F-4D97-AF65-F5344CB8AC3E}">
        <p14:creationId xmlns:p14="http://schemas.microsoft.com/office/powerpoint/2010/main" val="17899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764704"/>
          </a:xfrm>
        </p:spPr>
        <p:txBody>
          <a:bodyPr>
            <a:normAutofit/>
          </a:bodyPr>
          <a:lstStyle/>
          <a:p>
            <a:pPr algn="ctr"/>
            <a:r>
              <a:rPr lang="tr-TR" sz="3200" dirty="0" smtClean="0"/>
              <a:t>(Devam)</a:t>
            </a:r>
            <a:endParaRPr lang="tr-TR" sz="3200" dirty="0"/>
          </a:p>
        </p:txBody>
      </p:sp>
      <p:sp>
        <p:nvSpPr>
          <p:cNvPr id="3" name="İçerik Yer Tutucusu 2"/>
          <p:cNvSpPr>
            <a:spLocks noGrp="1"/>
          </p:cNvSpPr>
          <p:nvPr>
            <p:ph idx="1"/>
          </p:nvPr>
        </p:nvSpPr>
        <p:spPr>
          <a:xfrm>
            <a:off x="0" y="980728"/>
            <a:ext cx="9144000" cy="5877272"/>
          </a:xfrm>
        </p:spPr>
        <p:txBody>
          <a:bodyPr>
            <a:normAutofit fontScale="92500"/>
          </a:bodyPr>
          <a:lstStyle/>
          <a:p>
            <a:r>
              <a:rPr lang="tr-TR" sz="2400" b="1" dirty="0" smtClean="0"/>
              <a:t>Birinci sonuç:</a:t>
            </a:r>
          </a:p>
          <a:p>
            <a:r>
              <a:rPr lang="tr-TR" sz="2200" dirty="0" smtClean="0"/>
              <a:t>Lozan’ın hemen ertesinde Gayrimüslimlere </a:t>
            </a:r>
            <a:r>
              <a:rPr lang="tr-TR" sz="2200" dirty="0" err="1" smtClean="0"/>
              <a:t>etno</a:t>
            </a:r>
            <a:r>
              <a:rPr lang="tr-TR" sz="2200" dirty="0" smtClean="0"/>
              <a:t>-dinsel arındırma başladı. Çünkü farklı dinden oldukları için asimile edilmeleri mümkün değildi. </a:t>
            </a:r>
          </a:p>
          <a:p>
            <a:pPr algn="just"/>
            <a:r>
              <a:rPr lang="tr-TR" sz="2200" dirty="0" smtClean="0"/>
              <a:t>(Özellikle Balkanlar ve Orta Doğu’da din «ulusal» kimliğin en önemli, hatta bazen tek unsurudur) (Kürtler bunun bir miktar istisnasıdır)</a:t>
            </a:r>
          </a:p>
          <a:p>
            <a:pPr algn="just"/>
            <a:r>
              <a:rPr lang="tr-TR" sz="2200" dirty="0" smtClean="0"/>
              <a:t>Bugün bu arındırma bitmiş vaziyette çünkü Gayrimüslimler genel nüfusun binde 1’inden daha aza düştüler.</a:t>
            </a:r>
          </a:p>
          <a:p>
            <a:pPr algn="just"/>
            <a:r>
              <a:rPr lang="tr-TR" sz="2400" b="1" dirty="0" smtClean="0"/>
              <a:t>İkinci sonuç: </a:t>
            </a:r>
          </a:p>
          <a:p>
            <a:pPr algn="just"/>
            <a:r>
              <a:rPr lang="tr-TR" sz="2200" dirty="0" smtClean="0"/>
              <a:t>Cumhuriyet’in hemen ertesinde Türk-olmayan Müslümanlara asimilasyon başladı. </a:t>
            </a:r>
          </a:p>
          <a:p>
            <a:pPr algn="just"/>
            <a:r>
              <a:rPr lang="tr-TR" sz="2200" dirty="0" smtClean="0"/>
              <a:t>Göçmen olanlar (Pomak, Boşnak, vb.) asimile olmaya hazırdılar ama </a:t>
            </a:r>
            <a:r>
              <a:rPr lang="tr-TR" sz="2200" dirty="0" err="1" smtClean="0"/>
              <a:t>Kürdler</a:t>
            </a:r>
            <a:r>
              <a:rPr lang="tr-TR" sz="2200" dirty="0" smtClean="0"/>
              <a:t> birçok sebepten büyük bir istisna teşkil ettiler: Girilmesi zor bir coğrafyada geniş bir nüfus, geçmişte önemli kültür unsurları üretmiş ve özerk olmaya alışmış feodal bir yapı, ama belki de hepsinden önemlisi, </a:t>
            </a:r>
            <a:r>
              <a:rPr lang="tr-TR" sz="2200" b="1" dirty="0" err="1" smtClean="0"/>
              <a:t>otoktonluk</a:t>
            </a:r>
            <a:r>
              <a:rPr lang="tr-TR" sz="2200" dirty="0" smtClean="0"/>
              <a:t> yani bu topraklarda Türklerin gelişinden önce yaşıyor olmak. </a:t>
            </a:r>
          </a:p>
          <a:p>
            <a:pPr algn="just"/>
            <a:r>
              <a:rPr lang="tr-TR" sz="2200" dirty="0" smtClean="0"/>
              <a:t>Bu nedenle Kürtler asimilasyona hep sorun oluşturdular. Bireysel sebebi destekleyen temel, böyle bir temel</a:t>
            </a:r>
            <a:r>
              <a:rPr lang="tr-TR" sz="2200" dirty="0" smtClean="0">
                <a:solidFill>
                  <a:srgbClr val="FF0000"/>
                </a:solidFill>
              </a:rPr>
              <a:t>. </a:t>
            </a:r>
          </a:p>
          <a:p>
            <a:pPr algn="ctr"/>
            <a:endParaRPr lang="tr-TR" sz="22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43</a:t>
            </a:fld>
            <a:endParaRPr lang="en-GB"/>
          </a:p>
        </p:txBody>
      </p:sp>
    </p:spTree>
    <p:extLst>
      <p:ext uri="{BB962C8B-B14F-4D97-AF65-F5344CB8AC3E}">
        <p14:creationId xmlns:p14="http://schemas.microsoft.com/office/powerpoint/2010/main" val="21688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0"/>
            <a:ext cx="8784976" cy="836712"/>
          </a:xfrm>
        </p:spPr>
        <p:txBody>
          <a:bodyPr>
            <a:normAutofit/>
          </a:bodyPr>
          <a:lstStyle/>
          <a:p>
            <a:pPr algn="ctr"/>
            <a:r>
              <a:rPr lang="tr-TR" sz="3200" dirty="0" smtClean="0"/>
              <a:t>(devam)</a:t>
            </a:r>
            <a:endParaRPr lang="tr-TR" sz="3200" dirty="0"/>
          </a:p>
        </p:txBody>
      </p:sp>
      <p:sp>
        <p:nvSpPr>
          <p:cNvPr id="3" name="İçerik Yer Tutucusu 2"/>
          <p:cNvSpPr>
            <a:spLocks noGrp="1"/>
          </p:cNvSpPr>
          <p:nvPr>
            <p:ph idx="1"/>
          </p:nvPr>
        </p:nvSpPr>
        <p:spPr>
          <a:xfrm>
            <a:off x="0" y="1124743"/>
            <a:ext cx="9144000" cy="5596731"/>
          </a:xfrm>
        </p:spPr>
        <p:txBody>
          <a:bodyPr>
            <a:normAutofit/>
          </a:bodyPr>
          <a:lstStyle/>
          <a:p>
            <a:r>
              <a:rPr lang="tr-TR" b="1" dirty="0" smtClean="0"/>
              <a:t>2) Bireysel Sebep:</a:t>
            </a:r>
          </a:p>
          <a:p>
            <a:r>
              <a:rPr lang="tr-TR" sz="2000" dirty="0" smtClean="0"/>
              <a:t>Burada, CB Erdoğan’ın kişiliği ve ideolojisi öne çıkıyor.</a:t>
            </a:r>
          </a:p>
          <a:p>
            <a:r>
              <a:rPr lang="tr-TR" sz="2000" dirty="0" smtClean="0"/>
              <a:t>2003’te AB Uyum Reformlarını sürdürdü. 2013 ilkbaharında da  Kürt Barışı’na teşebbüs etti. Fakat anketler alarm verdi: Kürt oyları artmıyor, Türk oyları azalıyordu. Şubat 2015’te varılan Dolmabahçe </a:t>
            </a:r>
            <a:r>
              <a:rPr lang="tr-TR" sz="2000" dirty="0" err="1" smtClean="0"/>
              <a:t>Mutabakatı’nı</a:t>
            </a:r>
            <a:r>
              <a:rPr lang="tr-TR" sz="2000" dirty="0" smtClean="0"/>
              <a:t> üç hafta sonra bitirdi. 7 Haziran 2015 seçimlerinin kendisinde  yarattığı şokun ardından Hendek olaylarından da yararlanarak  Kürt Barışı’nı sona erdirdi.  </a:t>
            </a:r>
          </a:p>
          <a:p>
            <a:r>
              <a:rPr lang="tr-TR" sz="2000" dirty="0" smtClean="0"/>
              <a:t>Zaten ardından, darbeci askerleri elimine etmek için kullandığı </a:t>
            </a:r>
            <a:r>
              <a:rPr lang="tr-TR" sz="2000" dirty="0" err="1" smtClean="0"/>
              <a:t>Fethullahçılar</a:t>
            </a:r>
            <a:r>
              <a:rPr lang="tr-TR" sz="2000" dirty="0" smtClean="0"/>
              <a:t> (</a:t>
            </a:r>
            <a:r>
              <a:rPr lang="tr-TR" sz="2000" dirty="0" err="1" smtClean="0"/>
              <a:t>Lord</a:t>
            </a:r>
            <a:r>
              <a:rPr lang="tr-TR" sz="2000" dirty="0" smtClean="0"/>
              <a:t> </a:t>
            </a:r>
            <a:r>
              <a:rPr lang="tr-TR" sz="2000" dirty="0" err="1" smtClean="0"/>
              <a:t>Acton’ın</a:t>
            </a:r>
            <a:r>
              <a:rPr lang="tr-TR" sz="2000" dirty="0" smtClean="0"/>
              <a:t> «İktidar bozar, mutlak iktidar mutlak biçimde bozar» ilkesine uyarak) Erdoğan’ı tasfiye etmeye girişince, Erdoğan artık bambaşka bir aşamaya geçti. </a:t>
            </a:r>
          </a:p>
          <a:p>
            <a:r>
              <a:rPr lang="tr-TR" sz="2000" dirty="0" smtClean="0"/>
              <a:t>CB Erdoğan artık klasik «İslamcı» değil. Çok daha oy getiren «</a:t>
            </a:r>
            <a:r>
              <a:rPr lang="tr-TR" sz="2000" b="1" dirty="0" smtClean="0"/>
              <a:t>Müslüman Türk Milliyetçisi»</a:t>
            </a:r>
            <a:r>
              <a:rPr lang="tr-TR" sz="2000" dirty="0" smtClean="0"/>
              <a:t>. </a:t>
            </a:r>
          </a:p>
          <a:p>
            <a:r>
              <a:rPr lang="tr-TR" sz="2000" dirty="0" smtClean="0"/>
              <a:t>Zaten, kendisinin sürekli olarak Osmanlı’ya atıf yapmasının sebeplerinden biri de, bu «millet-i hakime» zihniyeti</a:t>
            </a:r>
            <a:r>
              <a:rPr lang="tr-TR" sz="2000" dirty="0" smtClean="0">
                <a:solidFill>
                  <a:srgbClr val="FF0000"/>
                </a:solidFill>
              </a:rPr>
              <a:t>.</a:t>
            </a:r>
            <a:r>
              <a:rPr lang="tr-TR" sz="2000" dirty="0" smtClean="0"/>
              <a:t> </a:t>
            </a:r>
            <a:endParaRPr lang="tr-TR" sz="2000"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44</a:t>
            </a:fld>
            <a:endParaRPr lang="en-GB"/>
          </a:p>
        </p:txBody>
      </p:sp>
    </p:spTree>
    <p:extLst>
      <p:ext uri="{BB962C8B-B14F-4D97-AF65-F5344CB8AC3E}">
        <p14:creationId xmlns:p14="http://schemas.microsoft.com/office/powerpoint/2010/main" val="28750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864096"/>
          </a:xfrm>
        </p:spPr>
        <p:txBody>
          <a:bodyPr>
            <a:normAutofit/>
          </a:bodyPr>
          <a:lstStyle/>
          <a:p>
            <a:pPr algn="ctr"/>
            <a:r>
              <a:rPr lang="tr-TR" sz="3200" dirty="0" smtClean="0"/>
              <a:t>(devam)</a:t>
            </a:r>
            <a:endParaRPr lang="tr-TR" sz="3200" dirty="0"/>
          </a:p>
        </p:txBody>
      </p:sp>
      <p:sp>
        <p:nvSpPr>
          <p:cNvPr id="3" name="İçerik Yer Tutucusu 2"/>
          <p:cNvSpPr>
            <a:spLocks noGrp="1"/>
          </p:cNvSpPr>
          <p:nvPr>
            <p:ph idx="1"/>
          </p:nvPr>
        </p:nvSpPr>
        <p:spPr>
          <a:xfrm>
            <a:off x="251520" y="1340768"/>
            <a:ext cx="8712968" cy="4983832"/>
          </a:xfrm>
        </p:spPr>
        <p:txBody>
          <a:bodyPr>
            <a:normAutofit/>
          </a:bodyPr>
          <a:lstStyle/>
          <a:p>
            <a:r>
              <a:rPr lang="tr-TR" sz="2200" dirty="0"/>
              <a:t>Bu </a:t>
            </a:r>
            <a:r>
              <a:rPr lang="tr-TR" sz="2200" dirty="0" smtClean="0"/>
              <a:t>yeni makamda</a:t>
            </a:r>
            <a:r>
              <a:rPr lang="tr-TR" sz="2200" dirty="0"/>
              <a:t>, </a:t>
            </a:r>
            <a:r>
              <a:rPr lang="tr-TR" sz="2200" dirty="0" smtClean="0"/>
              <a:t>Erdoğan’ın «Mahşerin </a:t>
            </a:r>
            <a:r>
              <a:rPr lang="tr-TR" sz="2200" dirty="0"/>
              <a:t>Dört </a:t>
            </a:r>
            <a:r>
              <a:rPr lang="tr-TR" sz="2200" dirty="0" err="1"/>
              <a:t>Atlısı»nın</a:t>
            </a:r>
            <a:r>
              <a:rPr lang="tr-TR" sz="2200" dirty="0"/>
              <a:t> desteğine </a:t>
            </a:r>
            <a:r>
              <a:rPr lang="tr-TR" sz="2200" dirty="0" smtClean="0"/>
              <a:t>ihtiyacı var: </a:t>
            </a:r>
          </a:p>
          <a:p>
            <a:pPr algn="ctr"/>
            <a:r>
              <a:rPr lang="tr-TR" sz="2200" dirty="0" smtClean="0"/>
              <a:t>1) İslamcı AKP </a:t>
            </a:r>
          </a:p>
          <a:p>
            <a:pPr algn="ctr"/>
            <a:r>
              <a:rPr lang="tr-TR" sz="2200" dirty="0" smtClean="0"/>
              <a:t>+ </a:t>
            </a:r>
          </a:p>
          <a:p>
            <a:pPr algn="ctr"/>
            <a:r>
              <a:rPr lang="tr-TR" sz="2200" dirty="0" smtClean="0"/>
              <a:t>2) Irkçı  MHP </a:t>
            </a:r>
          </a:p>
          <a:p>
            <a:pPr algn="ctr"/>
            <a:r>
              <a:rPr lang="tr-TR" sz="2200" dirty="0" smtClean="0"/>
              <a:t>+</a:t>
            </a:r>
          </a:p>
          <a:p>
            <a:pPr algn="ctr"/>
            <a:r>
              <a:rPr lang="tr-TR" sz="2200" dirty="0" smtClean="0"/>
              <a:t> 4) Ehlileştirdiği Ergenekon </a:t>
            </a:r>
          </a:p>
          <a:p>
            <a:pPr algn="ctr"/>
            <a:r>
              <a:rPr lang="tr-TR" sz="2200" dirty="0" smtClean="0"/>
              <a:t>+</a:t>
            </a:r>
          </a:p>
          <a:p>
            <a:pPr algn="ctr"/>
            <a:r>
              <a:rPr lang="tr-TR" sz="2200" dirty="0" smtClean="0"/>
              <a:t> 4) </a:t>
            </a:r>
            <a:r>
              <a:rPr lang="tr-TR" sz="2200" dirty="0" err="1" smtClean="0"/>
              <a:t>Ulusolcular</a:t>
            </a:r>
            <a:r>
              <a:rPr lang="tr-TR" sz="2200" dirty="0" smtClean="0"/>
              <a:t> </a:t>
            </a:r>
          </a:p>
          <a:p>
            <a:pPr marL="0" indent="0" algn="ctr">
              <a:buNone/>
            </a:pPr>
            <a:endParaRPr lang="tr-TR" sz="2200" dirty="0"/>
          </a:p>
          <a:p>
            <a:r>
              <a:rPr lang="tr-TR" sz="2200" dirty="0" smtClean="0"/>
              <a:t>Bu acayip kolajın tek bir ortak paydası / yapıştırıcısı var:</a:t>
            </a:r>
          </a:p>
          <a:p>
            <a:pPr algn="ctr"/>
            <a:r>
              <a:rPr lang="tr-TR" sz="2200" b="1" dirty="0" smtClean="0"/>
              <a:t>Kürt düşmanlığı</a:t>
            </a:r>
            <a:r>
              <a:rPr lang="tr-TR" sz="2200" b="1" dirty="0" smtClean="0">
                <a:solidFill>
                  <a:srgbClr val="FF0000"/>
                </a:solidFill>
              </a:rPr>
              <a:t>.</a:t>
            </a:r>
            <a:r>
              <a:rPr lang="tr-TR" sz="2200" b="1" dirty="0" smtClean="0"/>
              <a:t> </a:t>
            </a:r>
            <a:endParaRPr lang="tr-TR" sz="2200" b="1"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45</a:t>
            </a:fld>
            <a:endParaRPr lang="en-GB"/>
          </a:p>
        </p:txBody>
      </p:sp>
    </p:spTree>
    <p:extLst>
      <p:ext uri="{BB962C8B-B14F-4D97-AF65-F5344CB8AC3E}">
        <p14:creationId xmlns:p14="http://schemas.microsoft.com/office/powerpoint/2010/main" val="31709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764704"/>
          </a:xfrm>
        </p:spPr>
        <p:txBody>
          <a:bodyPr>
            <a:normAutofit/>
          </a:bodyPr>
          <a:lstStyle/>
          <a:p>
            <a:pPr algn="ctr"/>
            <a:r>
              <a:rPr lang="tr-TR" sz="3200" b="1" dirty="0" smtClean="0"/>
              <a:t>Rabia’nın Yeni Tanımı</a:t>
            </a:r>
            <a:endParaRPr lang="tr-TR" sz="3200" b="1" dirty="0"/>
          </a:p>
        </p:txBody>
      </p:sp>
      <p:sp>
        <p:nvSpPr>
          <p:cNvPr id="3" name="İçerik Yer Tutucusu 2"/>
          <p:cNvSpPr>
            <a:spLocks noGrp="1"/>
          </p:cNvSpPr>
          <p:nvPr>
            <p:ph idx="1"/>
          </p:nvPr>
        </p:nvSpPr>
        <p:spPr>
          <a:xfrm>
            <a:off x="0" y="908719"/>
            <a:ext cx="9144000" cy="5812755"/>
          </a:xfrm>
        </p:spPr>
        <p:txBody>
          <a:bodyPr/>
          <a:lstStyle/>
          <a:p>
            <a:r>
              <a:rPr lang="tr-TR" sz="2200" dirty="0" smtClean="0"/>
              <a:t>Bu sebeptendir ki  Mısır’daki İslamcıların icadı olan el hareketi Rabia’yı (Arapça: dört) Erdoğan Ocak 2018’de şöyle tanımladı:</a:t>
            </a:r>
          </a:p>
          <a:p>
            <a:pPr algn="ctr"/>
            <a:r>
              <a:rPr lang="tr-TR" sz="2200" dirty="0" smtClean="0"/>
              <a:t>«</a:t>
            </a:r>
            <a:r>
              <a:rPr lang="tr-TR" sz="2200" b="1" dirty="0" smtClean="0"/>
              <a:t>Tek Millet, Tek Bayrak, Tek Devlet, Tek Vatan</a:t>
            </a:r>
            <a:r>
              <a:rPr lang="tr-TR" sz="2200" dirty="0" smtClean="0"/>
              <a:t>»</a:t>
            </a:r>
          </a:p>
          <a:p>
            <a:pPr algn="just"/>
            <a:r>
              <a:rPr lang="tr-TR" sz="2200" dirty="0" smtClean="0"/>
              <a:t>İslam’la hiçbir ilgisi olmayan, tamamen Türk milliyetçiliğini yansıtan, «</a:t>
            </a:r>
            <a:r>
              <a:rPr lang="tr-TR" sz="2200" dirty="0" err="1" smtClean="0"/>
              <a:t>Ein</a:t>
            </a:r>
            <a:r>
              <a:rPr lang="tr-TR" sz="2200" dirty="0" smtClean="0"/>
              <a:t> Folk, </a:t>
            </a:r>
            <a:r>
              <a:rPr lang="tr-TR" sz="2200" dirty="0" err="1" smtClean="0"/>
              <a:t>Ein</a:t>
            </a:r>
            <a:r>
              <a:rPr lang="tr-TR" sz="2200" dirty="0" smtClean="0"/>
              <a:t> </a:t>
            </a:r>
            <a:r>
              <a:rPr lang="tr-TR" sz="2200" dirty="0" err="1" smtClean="0"/>
              <a:t>Reich</a:t>
            </a:r>
            <a:r>
              <a:rPr lang="tr-TR" sz="2200" dirty="0" smtClean="0"/>
              <a:t>…»ı anımsatan bu dört kavram, Erdoğan’ın zihninde «din» ile «</a:t>
            </a:r>
            <a:r>
              <a:rPr lang="tr-TR" sz="2200" dirty="0" err="1" smtClean="0"/>
              <a:t>milliyetçilik»in</a:t>
            </a:r>
            <a:r>
              <a:rPr lang="tr-TR" sz="2200" dirty="0" smtClean="0"/>
              <a:t> kutsal evliliğini temsil ediyor</a:t>
            </a:r>
            <a:r>
              <a:rPr lang="tr-TR" dirty="0" smtClean="0"/>
              <a:t>. </a:t>
            </a:r>
          </a:p>
          <a:p>
            <a:pPr marL="0" indent="0" algn="ctr">
              <a:buNone/>
            </a:pPr>
            <a:endParaRPr lang="tr-TR" dirty="0"/>
          </a:p>
          <a:p>
            <a:pPr marL="0" indent="0" algn="ctr">
              <a:buNone/>
            </a:pPr>
            <a:endParaRPr lang="tr-TR" dirty="0"/>
          </a:p>
        </p:txBody>
      </p:sp>
      <p:sp>
        <p:nvSpPr>
          <p:cNvPr id="4" name="Slayt Numarası Yer Tutucusu 3"/>
          <p:cNvSpPr>
            <a:spLocks noGrp="1"/>
          </p:cNvSpPr>
          <p:nvPr>
            <p:ph type="sldNum" sz="quarter" idx="12"/>
          </p:nvPr>
        </p:nvSpPr>
        <p:spPr/>
        <p:txBody>
          <a:bodyPr/>
          <a:lstStyle/>
          <a:p>
            <a:fld id="{46EFF378-6FC8-4DA7-920B-6AED78C05926}" type="slidenum">
              <a:rPr lang="en-GB" smtClean="0"/>
              <a:t>46</a:t>
            </a:fld>
            <a:endParaRPr lang="en-GB"/>
          </a:p>
        </p:txBody>
      </p:sp>
      <p:pic>
        <p:nvPicPr>
          <p:cNvPr id="8" name="Resim 7"/>
          <p:cNvPicPr>
            <a:picLocks noChangeAspect="1"/>
          </p:cNvPicPr>
          <p:nvPr/>
        </p:nvPicPr>
        <p:blipFill>
          <a:blip r:embed="rId2"/>
          <a:stretch>
            <a:fillRect/>
          </a:stretch>
        </p:blipFill>
        <p:spPr>
          <a:xfrm>
            <a:off x="1547664" y="3356992"/>
            <a:ext cx="6234331" cy="3344666"/>
          </a:xfrm>
          <a:prstGeom prst="rect">
            <a:avLst/>
          </a:prstGeom>
        </p:spPr>
      </p:pic>
    </p:spTree>
    <p:extLst>
      <p:ext uri="{BB962C8B-B14F-4D97-AF65-F5344CB8AC3E}">
        <p14:creationId xmlns:p14="http://schemas.microsoft.com/office/powerpoint/2010/main" val="15592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0"/>
            <a:ext cx="8928992" cy="692696"/>
          </a:xfrm>
        </p:spPr>
        <p:txBody>
          <a:bodyPr>
            <a:normAutofit/>
          </a:bodyPr>
          <a:lstStyle/>
          <a:p>
            <a:pPr algn="ctr"/>
            <a:r>
              <a:rPr lang="tr-TR" sz="3200" b="1" dirty="0" smtClean="0"/>
              <a:t>Sonuç Tahlili</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980728"/>
            <a:ext cx="9144000" cy="5877271"/>
          </a:xfrm>
        </p:spPr>
        <p:txBody>
          <a:bodyPr>
            <a:normAutofit fontScale="85000" lnSpcReduction="20000"/>
          </a:bodyPr>
          <a:lstStyle/>
          <a:p>
            <a:r>
              <a:rPr lang="tr-TR" dirty="0" smtClean="0"/>
              <a:t>Böyle durumlarda iki kavram mücadele eder:</a:t>
            </a:r>
          </a:p>
          <a:p>
            <a:pPr lvl="1"/>
            <a:r>
              <a:rPr lang="tr-TR" dirty="0" smtClean="0"/>
              <a:t>Asimilasyon</a:t>
            </a:r>
          </a:p>
          <a:p>
            <a:pPr lvl="1"/>
            <a:r>
              <a:rPr lang="tr-TR" dirty="0" smtClean="0"/>
              <a:t>Özel/küçük grubun kimlik bilinci</a:t>
            </a:r>
          </a:p>
          <a:p>
            <a:r>
              <a:rPr lang="tr-TR" dirty="0" smtClean="0"/>
              <a:t>Bu mücadelede kronolojik olarak hangisinin önce oluştuğu tayin edicidir:</a:t>
            </a:r>
          </a:p>
          <a:p>
            <a:pPr lvl="1"/>
            <a:r>
              <a:rPr lang="tr-TR" dirty="0" smtClean="0"/>
              <a:t>Asimilasyon </a:t>
            </a:r>
            <a:r>
              <a:rPr lang="tr-TR" b="1" dirty="0" smtClean="0"/>
              <a:t>önce</a:t>
            </a:r>
            <a:r>
              <a:rPr lang="tr-TR" dirty="0" smtClean="0"/>
              <a:t> oluşursa, küçük grup (azınlık) bilincinin şansı çok azdır.</a:t>
            </a:r>
          </a:p>
          <a:p>
            <a:pPr lvl="1"/>
            <a:r>
              <a:rPr lang="tr-TR" dirty="0" smtClean="0"/>
              <a:t>Küçük grup bilinci </a:t>
            </a:r>
            <a:r>
              <a:rPr lang="tr-TR" b="1" dirty="0" smtClean="0"/>
              <a:t>önce</a:t>
            </a:r>
            <a:r>
              <a:rPr lang="tr-TR" dirty="0" smtClean="0"/>
              <a:t> oluşursa, (özellikle de küreselleşme döneminde) asimilasyonun şansı yoktur ve </a:t>
            </a:r>
            <a:r>
              <a:rPr lang="tr-TR" b="1" dirty="0" smtClean="0"/>
              <a:t>zorla yürütülecek her asimilasyon çabası grup (azınlık) bilincini güçlendirir</a:t>
            </a:r>
            <a:r>
              <a:rPr lang="tr-TR" dirty="0" smtClean="0"/>
              <a:t>.</a:t>
            </a:r>
          </a:p>
          <a:p>
            <a:r>
              <a:rPr lang="tr-TR" dirty="0" smtClean="0"/>
              <a:t>Asimilasyon, «ulusal ortak </a:t>
            </a:r>
            <a:r>
              <a:rPr lang="tr-TR" dirty="0" err="1" smtClean="0"/>
              <a:t>pazar»ın</a:t>
            </a:r>
            <a:r>
              <a:rPr lang="tr-TR" dirty="0" smtClean="0"/>
              <a:t> (UEP) kurulmasıyla mümkündür: (UEP tanımı: Hakkari’de üretilen otlu peynirin İstanbul Perşembe Pazarı’nda, İzmit’te üretilen Arçelik’in Hakkari’de her zaman yaklaşık aynı fiyata satıldığı bir ortam.)</a:t>
            </a:r>
          </a:p>
          <a:p>
            <a:r>
              <a:rPr lang="tr-TR" dirty="0" smtClean="0"/>
              <a:t>Kürtlük bilinci en geç 1950’lerin sonunda oluştu</a:t>
            </a:r>
            <a:r>
              <a:rPr lang="tr-TR" dirty="0"/>
              <a:t>. </a:t>
            </a:r>
            <a:r>
              <a:rPr lang="tr-TR" dirty="0" smtClean="0"/>
              <a:t>Mareşal Çakmak politikalarının kösteklediği UEP ise, ancak 1980’lerde, Turgut Özal yönetiminde başladı. Bundan sonra, zorla yürütülecek asimilasyon çabaları Kürtlük bilincini ancak </a:t>
            </a:r>
            <a:r>
              <a:rPr lang="tr-TR" b="1" dirty="0" smtClean="0"/>
              <a:t>sivriltir</a:t>
            </a:r>
            <a:r>
              <a:rPr lang="tr-TR" dirty="0" smtClean="0"/>
              <a:t>. </a:t>
            </a:r>
          </a:p>
          <a:p>
            <a:r>
              <a:rPr lang="tr-TR" dirty="0" smtClean="0"/>
              <a:t>Sonuç, bugün Türkiyeli Kürtlerin Türkiye’den soğumaya itilmekte oluşudur</a:t>
            </a:r>
            <a:r>
              <a:rPr lang="tr-TR" dirty="0" smtClean="0">
                <a:solidFill>
                  <a:srgbClr val="FF0000"/>
                </a:solidFill>
              </a:rPr>
              <a:t>.</a:t>
            </a:r>
            <a:r>
              <a:rPr lang="tr-TR" dirty="0" smtClean="0"/>
              <a:t> </a:t>
            </a:r>
          </a:p>
          <a:p>
            <a:pPr lvl="1"/>
            <a:endParaRPr lang="tr-TR"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47</a:t>
            </a:fld>
            <a:endParaRPr lang="en-GB"/>
          </a:p>
        </p:txBody>
      </p:sp>
    </p:spTree>
    <p:extLst>
      <p:ext uri="{BB962C8B-B14F-4D97-AF65-F5344CB8AC3E}">
        <p14:creationId xmlns:p14="http://schemas.microsoft.com/office/powerpoint/2010/main" val="21848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20080"/>
          </a:xfrm>
        </p:spPr>
        <p:txBody>
          <a:bodyPr>
            <a:normAutofit/>
          </a:bodyPr>
          <a:lstStyle/>
          <a:p>
            <a:pPr algn="ctr"/>
            <a:r>
              <a:rPr lang="tr-TR" sz="3200" b="1" dirty="0" smtClean="0"/>
              <a:t>Osmanlı’da İlk Kürtçe Sürekli Yayın: </a:t>
            </a:r>
            <a:r>
              <a:rPr lang="tr-TR" sz="3200" b="1" i="1" dirty="0" smtClean="0"/>
              <a:t>Kürdistan</a:t>
            </a:r>
            <a:endParaRPr lang="tr-TR" sz="3200" b="1" i="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107504" y="1412775"/>
            <a:ext cx="8928992" cy="5308699"/>
          </a:xfrm>
        </p:spPr>
        <p:txBody>
          <a:bodyPr>
            <a:normAutofit/>
          </a:bodyPr>
          <a:lstStyle/>
          <a:p>
            <a:r>
              <a:rPr lang="tr-TR" sz="2000" dirty="0" smtClean="0"/>
              <a:t>1844 </a:t>
            </a:r>
            <a:r>
              <a:rPr lang="tr-TR" sz="2000" dirty="0"/>
              <a:t>ve </a:t>
            </a:r>
            <a:r>
              <a:rPr lang="tr-TR" sz="2000" dirty="0" smtClean="0"/>
              <a:t>1857’de Ermenice </a:t>
            </a:r>
            <a:r>
              <a:rPr lang="tr-TR" sz="2000" dirty="0"/>
              <a:t>harfli Kürtçe </a:t>
            </a:r>
            <a:r>
              <a:rPr lang="tr-TR" sz="2000" dirty="0" smtClean="0"/>
              <a:t>İncil, 1894’de Kürtçe‐Arapça sözlük yayınlandı.</a:t>
            </a:r>
            <a:endParaRPr lang="tr-TR" sz="2000" dirty="0"/>
          </a:p>
          <a:p>
            <a:r>
              <a:rPr lang="tr-TR" sz="2000" dirty="0" smtClean="0"/>
              <a:t>İlk sürekli yayın, Kahire’de başlayan ve baskılar yüzünden Avrupa’nın çeşitli kentlerinde devam eden </a:t>
            </a:r>
            <a:r>
              <a:rPr lang="tr-TR" sz="2000" i="1" dirty="0" smtClean="0"/>
              <a:t>Kürdistan</a:t>
            </a:r>
            <a:r>
              <a:rPr lang="tr-TR" sz="2000" dirty="0" smtClean="0"/>
              <a:t> gazetesi (1898). Yayınlayan, Cizre Miri Bedirhan Bey’in oğullarından </a:t>
            </a:r>
            <a:r>
              <a:rPr lang="tr-TR" sz="2000" dirty="0" err="1" smtClean="0"/>
              <a:t>Mikdad</a:t>
            </a:r>
            <a:r>
              <a:rPr lang="tr-TR" sz="2000" dirty="0" smtClean="0"/>
              <a:t> </a:t>
            </a:r>
            <a:r>
              <a:rPr lang="tr-TR" sz="2000" dirty="0" err="1" smtClean="0"/>
              <a:t>Midhat</a:t>
            </a:r>
            <a:r>
              <a:rPr lang="tr-TR" sz="2000" dirty="0" smtClean="0"/>
              <a:t> Bedirhan. </a:t>
            </a:r>
          </a:p>
          <a:p>
            <a:r>
              <a:rPr lang="tr-TR" sz="2000" dirty="0" smtClean="0"/>
              <a:t>1898-1902 arasında toplam 31 sayı çıktı. </a:t>
            </a:r>
            <a:r>
              <a:rPr lang="tr-TR" sz="2000" dirty="0" err="1" smtClean="0"/>
              <a:t>Kurmanci</a:t>
            </a:r>
            <a:r>
              <a:rPr lang="tr-TR" sz="2000" dirty="0" smtClean="0"/>
              <a:t> ve Türkçe yazılar ihtiva ediyordu</a:t>
            </a:r>
            <a:r>
              <a:rPr lang="tr-TR" sz="2000" dirty="0"/>
              <a:t>. </a:t>
            </a:r>
            <a:r>
              <a:rPr lang="tr-TR" sz="2000" dirty="0" smtClean="0"/>
              <a:t> </a:t>
            </a:r>
          </a:p>
          <a:p>
            <a:r>
              <a:rPr lang="tr-TR" sz="2000" dirty="0" smtClean="0"/>
              <a:t>İlk </a:t>
            </a:r>
            <a:r>
              <a:rPr lang="tr-TR" sz="2000" dirty="0"/>
              <a:t>sayısının çıktığı 22 Nisan </a:t>
            </a:r>
            <a:r>
              <a:rPr lang="tr-TR" sz="2000" dirty="0" smtClean="0"/>
              <a:t>tarihi bugün Kürtler tarafından «Kürdistan </a:t>
            </a:r>
            <a:r>
              <a:rPr lang="tr-TR" sz="2000" dirty="0"/>
              <a:t>Gazetecilik </a:t>
            </a:r>
            <a:r>
              <a:rPr lang="tr-TR" sz="2000" dirty="0" smtClean="0"/>
              <a:t>Günü» olarak kabul ediliyor. </a:t>
            </a:r>
          </a:p>
          <a:p>
            <a:r>
              <a:rPr lang="tr-TR" sz="2000" dirty="0" smtClean="0"/>
              <a:t>Meşrutiyeti, Jön Türkleri, Ermenileri ve Aşiret Okulları’nı destekliyordu. </a:t>
            </a:r>
            <a:r>
              <a:rPr lang="tr-TR" sz="2000" dirty="0" err="1" smtClean="0"/>
              <a:t>Mem</a:t>
            </a:r>
            <a:r>
              <a:rPr lang="tr-TR" sz="2000" dirty="0" smtClean="0"/>
              <a:t>-u </a:t>
            </a:r>
            <a:r>
              <a:rPr lang="tr-TR" sz="2000" dirty="0" err="1" smtClean="0"/>
              <a:t>Zin’den</a:t>
            </a:r>
            <a:r>
              <a:rPr lang="tr-TR" sz="2000" dirty="0" smtClean="0"/>
              <a:t> parçalar yayınlıyordu. </a:t>
            </a:r>
          </a:p>
          <a:p>
            <a:r>
              <a:rPr lang="tr-TR" sz="2000" dirty="0" smtClean="0"/>
              <a:t>Abdülhamid’e, Hamidiye </a:t>
            </a:r>
            <a:r>
              <a:rPr lang="tr-TR" sz="2000" dirty="0" err="1" smtClean="0"/>
              <a:t>Alayları’na</a:t>
            </a:r>
            <a:r>
              <a:rPr lang="tr-TR" sz="2000" dirty="0" smtClean="0"/>
              <a:t>, «</a:t>
            </a:r>
            <a:r>
              <a:rPr lang="tr-TR" sz="2000" dirty="0" err="1" smtClean="0"/>
              <a:t>Moskof»a</a:t>
            </a:r>
            <a:r>
              <a:rPr lang="tr-TR" sz="2000" dirty="0" smtClean="0"/>
              <a:t> karşıydı</a:t>
            </a:r>
            <a:r>
              <a:rPr lang="tr-TR" sz="2000" dirty="0" smtClean="0">
                <a:solidFill>
                  <a:srgbClr val="FF0000"/>
                </a:solidFill>
              </a:rPr>
              <a:t>.</a:t>
            </a:r>
            <a:r>
              <a:rPr lang="tr-TR" sz="2000" dirty="0" smtClean="0"/>
              <a:t> </a:t>
            </a:r>
            <a:endParaRPr lang="tr-TR" sz="20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5</a:t>
            </a:fld>
            <a:endParaRPr lang="en-GB"/>
          </a:p>
        </p:txBody>
      </p:sp>
    </p:spTree>
    <p:extLst>
      <p:ext uri="{BB962C8B-B14F-4D97-AF65-F5344CB8AC3E}">
        <p14:creationId xmlns:p14="http://schemas.microsoft.com/office/powerpoint/2010/main" val="279063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936104"/>
          </a:xfrm>
        </p:spPr>
        <p:txBody>
          <a:bodyPr>
            <a:normAutofit/>
          </a:bodyPr>
          <a:lstStyle/>
          <a:p>
            <a:pPr algn="ctr"/>
            <a:r>
              <a:rPr lang="tr-TR" sz="3200" b="1" i="1" dirty="0" smtClean="0"/>
              <a:t>Kürdistan </a:t>
            </a:r>
            <a:r>
              <a:rPr lang="tr-TR" sz="3200" b="1" dirty="0" smtClean="0"/>
              <a:t>Gazetesinin Logosu</a:t>
            </a:r>
            <a:endParaRPr lang="tr-TR" sz="3200" b="1" dirty="0"/>
          </a:p>
        </p:txBody>
      </p:sp>
      <p:pic>
        <p:nvPicPr>
          <p:cNvPr id="4" name="İçerik Yer Tutucusu 3"/>
          <p:cNvPicPr>
            <a:picLocks noGrp="1" noChangeAspect="1"/>
          </p:cNvPicPr>
          <p:nvPr>
            <p:ph idx="1"/>
          </p:nvPr>
        </p:nvPicPr>
        <p:blipFill>
          <a:blip r:embed="rId2"/>
          <a:stretch>
            <a:fillRect/>
          </a:stretch>
        </p:blipFill>
        <p:spPr>
          <a:xfrm>
            <a:off x="668882" y="1340768"/>
            <a:ext cx="7004244" cy="4536504"/>
          </a:xfrm>
          <a:prstGeom prst="rect">
            <a:avLst/>
          </a:prstGeom>
        </p:spPr>
      </p:pic>
      <p:sp>
        <p:nvSpPr>
          <p:cNvPr id="5" name="Slayt Numarası Yer Tutucusu 4"/>
          <p:cNvSpPr>
            <a:spLocks noGrp="1"/>
          </p:cNvSpPr>
          <p:nvPr>
            <p:ph type="sldNum" sz="quarter" idx="12"/>
          </p:nvPr>
        </p:nvSpPr>
        <p:spPr/>
        <p:txBody>
          <a:bodyPr/>
          <a:lstStyle/>
          <a:p>
            <a:fld id="{46EFF378-6FC8-4DA7-920B-6AED78C05926}" type="slidenum">
              <a:rPr lang="en-GB" smtClean="0"/>
              <a:t>6</a:t>
            </a:fld>
            <a:endParaRPr lang="en-GB"/>
          </a:p>
        </p:txBody>
      </p:sp>
    </p:spTree>
    <p:extLst>
      <p:ext uri="{BB962C8B-B14F-4D97-AF65-F5344CB8AC3E}">
        <p14:creationId xmlns:p14="http://schemas.microsoft.com/office/powerpoint/2010/main" val="142072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864096"/>
          </a:xfrm>
        </p:spPr>
        <p:txBody>
          <a:bodyPr>
            <a:normAutofit/>
          </a:bodyPr>
          <a:lstStyle/>
          <a:p>
            <a:pPr algn="ctr"/>
            <a:r>
              <a:rPr lang="tr-TR" sz="3200" b="1" dirty="0" smtClean="0"/>
              <a:t>İkinci Meşrutiyet’ten </a:t>
            </a:r>
            <a:r>
              <a:rPr lang="tr-TR" sz="3200" b="1" dirty="0" err="1" smtClean="0"/>
              <a:t>Mütareke’ye</a:t>
            </a:r>
            <a:r>
              <a:rPr lang="tr-TR" sz="3200" b="1" dirty="0" smtClean="0"/>
              <a:t> Kürtçe</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268761"/>
            <a:ext cx="9144000" cy="5452714"/>
          </a:xfrm>
        </p:spPr>
        <p:txBody>
          <a:bodyPr>
            <a:normAutofit fontScale="92500" lnSpcReduction="20000"/>
          </a:bodyPr>
          <a:lstStyle/>
          <a:p>
            <a:r>
              <a:rPr lang="tr-TR" sz="2000" dirty="0" smtClean="0"/>
              <a:t>Başka etnik gruplarla birlikte, Kürt yayınlarında muazzam bir patlama: 1908-1919 arasında </a:t>
            </a:r>
            <a:r>
              <a:rPr lang="tr-TR" sz="2000" dirty="0"/>
              <a:t>İ</a:t>
            </a:r>
            <a:r>
              <a:rPr lang="tr-TR" sz="2000" dirty="0" smtClean="0"/>
              <a:t>stanbul ve Diyarbakır’da 1 sözlük, 8 gazete, 5 dergi. </a:t>
            </a:r>
          </a:p>
          <a:p>
            <a:pPr lvl="1"/>
            <a:r>
              <a:rPr lang="tr-TR" sz="1800" dirty="0" smtClean="0"/>
              <a:t>1908‐09 </a:t>
            </a:r>
            <a:r>
              <a:rPr lang="tr-TR" sz="1800" i="1" dirty="0" err="1"/>
              <a:t>Kürd</a:t>
            </a:r>
            <a:r>
              <a:rPr lang="tr-TR" sz="1800" i="1" dirty="0"/>
              <a:t> Teavün ve Terakki Gazetesi</a:t>
            </a:r>
            <a:r>
              <a:rPr lang="tr-TR" sz="1800" dirty="0"/>
              <a:t>; 1909 Kürtçe‐Türkçe sözlük, gramer; Kürt Talebe </a:t>
            </a:r>
            <a:r>
              <a:rPr lang="tr-TR" sz="1800" dirty="0" err="1"/>
              <a:t>Hevi</a:t>
            </a:r>
            <a:r>
              <a:rPr lang="tr-TR" sz="1800" dirty="0"/>
              <a:t> Cemiyeti yayınları: 1913 </a:t>
            </a:r>
            <a:r>
              <a:rPr lang="tr-TR" sz="1800" i="1" dirty="0" err="1"/>
              <a:t>Roji</a:t>
            </a:r>
            <a:r>
              <a:rPr lang="tr-TR" sz="1800" i="1" dirty="0"/>
              <a:t> </a:t>
            </a:r>
            <a:r>
              <a:rPr lang="tr-TR" sz="1800" i="1" dirty="0" err="1" smtClean="0"/>
              <a:t>Kürd</a:t>
            </a:r>
            <a:r>
              <a:rPr lang="tr-TR" sz="1800" i="1" dirty="0" smtClean="0"/>
              <a:t> </a:t>
            </a:r>
            <a:r>
              <a:rPr lang="tr-TR" sz="1800" dirty="0"/>
              <a:t>(Kürt Güneşi) ve </a:t>
            </a:r>
            <a:r>
              <a:rPr lang="tr-TR" sz="1800" i="1" dirty="0" err="1"/>
              <a:t>Hetavi</a:t>
            </a:r>
            <a:r>
              <a:rPr lang="tr-TR" sz="1800" i="1" dirty="0"/>
              <a:t> </a:t>
            </a:r>
            <a:r>
              <a:rPr lang="tr-TR" sz="1800" i="1" dirty="0" err="1" smtClean="0"/>
              <a:t>Kürd</a:t>
            </a:r>
            <a:r>
              <a:rPr lang="tr-TR" sz="1800" i="1" dirty="0" smtClean="0"/>
              <a:t> </a:t>
            </a:r>
            <a:r>
              <a:rPr lang="tr-TR" sz="1800" dirty="0"/>
              <a:t>(Kürt Günü) </a:t>
            </a:r>
            <a:endParaRPr lang="tr-TR" sz="1800" dirty="0" smtClean="0"/>
          </a:p>
          <a:p>
            <a:r>
              <a:rPr lang="tr-TR" sz="2000" dirty="0" smtClean="0"/>
              <a:t>Bunların arasında Kürtçe (</a:t>
            </a:r>
            <a:r>
              <a:rPr lang="tr-TR" sz="2000" dirty="0" err="1" smtClean="0"/>
              <a:t>Kurmanci</a:t>
            </a:r>
            <a:r>
              <a:rPr lang="tr-TR" sz="2000" dirty="0" err="1"/>
              <a:t>-</a:t>
            </a:r>
            <a:r>
              <a:rPr lang="tr-TR" sz="2000" dirty="0" err="1" smtClean="0"/>
              <a:t>Sorani</a:t>
            </a:r>
            <a:r>
              <a:rPr lang="tr-TR" sz="2000" dirty="0" smtClean="0"/>
              <a:t>) ve Türkçe 25 sayı yayınlanan </a:t>
            </a:r>
            <a:r>
              <a:rPr lang="tr-TR" sz="2000" i="1" dirty="0" err="1" smtClean="0"/>
              <a:t>Jin</a:t>
            </a:r>
            <a:r>
              <a:rPr lang="tr-TR" sz="2000" dirty="0" err="1" smtClean="0"/>
              <a:t>’de</a:t>
            </a:r>
            <a:r>
              <a:rPr lang="tr-TR" sz="2000" dirty="0" smtClean="0"/>
              <a:t> (Hayat; 1918-19) çok ilginç ve modern temalar var:</a:t>
            </a:r>
          </a:p>
          <a:p>
            <a:pPr lvl="1"/>
            <a:r>
              <a:rPr lang="tr-TR" sz="1800" dirty="0" smtClean="0"/>
              <a:t>«Jön Kürtler»</a:t>
            </a:r>
          </a:p>
          <a:p>
            <a:pPr lvl="1"/>
            <a:r>
              <a:rPr lang="tr-TR" sz="1800" dirty="0" smtClean="0"/>
              <a:t>İngiltere’ye duyulan güven.</a:t>
            </a:r>
          </a:p>
          <a:p>
            <a:pPr lvl="1"/>
            <a:r>
              <a:rPr lang="tr-TR" sz="1800" dirty="0" smtClean="0"/>
              <a:t>Kökenimiz Medyalılardır </a:t>
            </a:r>
            <a:r>
              <a:rPr lang="tr-TR" sz="1800" dirty="0"/>
              <a:t>(İÖ 17.yy</a:t>
            </a:r>
            <a:r>
              <a:rPr lang="tr-TR" sz="1800" dirty="0" smtClean="0"/>
              <a:t>)</a:t>
            </a:r>
            <a:r>
              <a:rPr lang="tr-TR" sz="1800" dirty="0"/>
              <a:t> «Mademki Nuh’un gemisi Cudi Dağı’nda kaldı, Tufandan beri buradayız»</a:t>
            </a:r>
            <a:endParaRPr lang="tr-TR" sz="1800" dirty="0" smtClean="0"/>
          </a:p>
          <a:p>
            <a:pPr lvl="1"/>
            <a:r>
              <a:rPr lang="tr-TR" sz="1800" dirty="0" smtClean="0"/>
              <a:t>«Alanımız Habeşistan’dan Tuna’ya uzanır». </a:t>
            </a:r>
          </a:p>
          <a:p>
            <a:pPr lvl="1"/>
            <a:r>
              <a:rPr lang="tr-TR" sz="1800" dirty="0"/>
              <a:t>E</a:t>
            </a:r>
            <a:r>
              <a:rPr lang="tr-TR" sz="1800" dirty="0" smtClean="0"/>
              <a:t>fsanelerin </a:t>
            </a:r>
            <a:r>
              <a:rPr lang="tr-TR" sz="1800" dirty="0"/>
              <a:t>ve örgütün </a:t>
            </a:r>
            <a:r>
              <a:rPr lang="tr-TR" sz="1800" dirty="0" smtClean="0"/>
              <a:t>önemi. </a:t>
            </a:r>
            <a:r>
              <a:rPr lang="tr-TR" sz="1800" dirty="0" err="1"/>
              <a:t>Kawa</a:t>
            </a:r>
            <a:r>
              <a:rPr lang="tr-TR" sz="1800" dirty="0"/>
              <a:t> efsanesi = direnme </a:t>
            </a:r>
            <a:r>
              <a:rPr lang="tr-TR" sz="1800" dirty="0" smtClean="0"/>
              <a:t>hakkı</a:t>
            </a:r>
          </a:p>
          <a:p>
            <a:pPr lvl="1"/>
            <a:r>
              <a:rPr lang="tr-TR" sz="1800" dirty="0"/>
              <a:t>«Resmî dil olarak Türkçe bir baskı </a:t>
            </a:r>
            <a:r>
              <a:rPr lang="tr-TR" sz="1800" dirty="0" smtClean="0"/>
              <a:t>unsurudur». Ortak </a:t>
            </a:r>
            <a:r>
              <a:rPr lang="tr-TR" sz="1800" dirty="0"/>
              <a:t>dil ve yazı </a:t>
            </a:r>
            <a:r>
              <a:rPr lang="tr-TR" sz="1800" dirty="0" smtClean="0"/>
              <a:t>ihtiyacı. Bir «Daimi </a:t>
            </a:r>
            <a:r>
              <a:rPr lang="tr-TR" sz="1800" dirty="0"/>
              <a:t>Lisan </a:t>
            </a:r>
            <a:r>
              <a:rPr lang="tr-TR" sz="1800" dirty="0" smtClean="0"/>
              <a:t>Encümeni» kurmalıyız ( </a:t>
            </a:r>
            <a:r>
              <a:rPr lang="tr-TR" sz="1800" dirty="0"/>
              <a:t>= Türk Dil Kurumu</a:t>
            </a:r>
            <a:r>
              <a:rPr lang="tr-TR" sz="1800" dirty="0" smtClean="0"/>
              <a:t>)</a:t>
            </a:r>
          </a:p>
          <a:p>
            <a:pPr lvl="1"/>
            <a:r>
              <a:rPr lang="tr-TR" sz="1800" dirty="0"/>
              <a:t>«Ben bir </a:t>
            </a:r>
            <a:r>
              <a:rPr lang="tr-TR" sz="1800" dirty="0" err="1"/>
              <a:t>Kürd’üm</a:t>
            </a:r>
            <a:r>
              <a:rPr lang="tr-TR" sz="1800" dirty="0"/>
              <a:t> ve bununla iftihar ediyorum» (= Ne Mutlu Türk’üm diyene»)</a:t>
            </a:r>
          </a:p>
          <a:p>
            <a:pPr lvl="1"/>
            <a:r>
              <a:rPr lang="tr-TR" sz="1800" dirty="0" smtClean="0"/>
              <a:t>Çok önemli: İstanbul’daki Kürt hamallar = diaspora</a:t>
            </a:r>
          </a:p>
          <a:p>
            <a:pPr lvl="1"/>
            <a:r>
              <a:rPr lang="tr-TR" sz="1800" dirty="0" smtClean="0"/>
              <a:t>Doğuyla ilişki: Anadolu’daki Kürtlere İstanbul’daki resmî işlerini takip olanağı sunuyor. </a:t>
            </a:r>
            <a:endParaRPr lang="tr-TR" sz="1800" dirty="0"/>
          </a:p>
          <a:p>
            <a:r>
              <a:rPr lang="tr-TR" sz="2000" dirty="0" smtClean="0"/>
              <a:t>1913’te Jön Türk diktatörlüğünün başlamasıyla birlikte, Kürt kimliği ve dili Türkçü yayınlarda inkar edilmeye başlanıyor.</a:t>
            </a:r>
          </a:p>
          <a:p>
            <a:pPr lvl="1"/>
            <a:r>
              <a:rPr lang="tr-TR" sz="1800" dirty="0"/>
              <a:t>Bunların arasında en önemlisi, “</a:t>
            </a:r>
            <a:r>
              <a:rPr lang="tr-TR" sz="1800" i="1" dirty="0"/>
              <a:t>Kürtler, </a:t>
            </a:r>
            <a:r>
              <a:rPr lang="tr-TR" sz="1800" i="1" dirty="0" smtClean="0"/>
              <a:t>Tarihî </a:t>
            </a:r>
            <a:r>
              <a:rPr lang="tr-TR" sz="1800" i="1" dirty="0"/>
              <a:t>ve İçtimai </a:t>
            </a:r>
            <a:r>
              <a:rPr lang="tr-TR" sz="1800" i="1" dirty="0" smtClean="0"/>
              <a:t>Tetkikat</a:t>
            </a:r>
            <a:r>
              <a:rPr lang="tr-TR" sz="1800" dirty="0" smtClean="0"/>
              <a:t>”. İmza: Dr. </a:t>
            </a:r>
            <a:r>
              <a:rPr lang="tr-TR" sz="1800" dirty="0" err="1" smtClean="0"/>
              <a:t>Fritz</a:t>
            </a:r>
            <a:r>
              <a:rPr lang="tr-TR" sz="1800" dirty="0" smtClean="0"/>
              <a:t>. Habil Adem’in kalem adı, bu da İttihatçı Naci İsmail </a:t>
            </a:r>
            <a:r>
              <a:rPr lang="tr-TR" sz="1800" dirty="0" err="1" smtClean="0"/>
              <a:t>Pelister’in</a:t>
            </a:r>
            <a:r>
              <a:rPr lang="tr-TR" sz="1800" dirty="0" smtClean="0"/>
              <a:t> kalem adı</a:t>
            </a:r>
            <a:r>
              <a:rPr lang="tr-TR" sz="1800" dirty="0" smtClean="0">
                <a:solidFill>
                  <a:srgbClr val="FF0000"/>
                </a:solidFill>
              </a:rPr>
              <a:t>. </a:t>
            </a:r>
            <a:endParaRPr lang="tr-TR" sz="1800" dirty="0">
              <a:solidFill>
                <a:srgbClr val="FF0000"/>
              </a:solidFill>
            </a:endParaRPr>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7</a:t>
            </a:fld>
            <a:endParaRPr lang="en-GB"/>
          </a:p>
        </p:txBody>
      </p:sp>
    </p:spTree>
    <p:extLst>
      <p:ext uri="{BB962C8B-B14F-4D97-AF65-F5344CB8AC3E}">
        <p14:creationId xmlns:p14="http://schemas.microsoft.com/office/powerpoint/2010/main" val="302366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 calcmode="lin" valueType="num">
                                      <p:cBhvr additive="base">
                                        <p:cTn id="8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792088"/>
          </a:xfrm>
        </p:spPr>
        <p:txBody>
          <a:bodyPr>
            <a:normAutofit/>
          </a:bodyPr>
          <a:lstStyle/>
          <a:p>
            <a:pPr algn="ctr"/>
            <a:r>
              <a:rPr lang="tr-TR" sz="3200" b="1" dirty="0" smtClean="0"/>
              <a:t>1919-23 Geçiş Dönemi: Atmosfer ve Vaatler</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556791"/>
            <a:ext cx="9144000" cy="5164683"/>
          </a:xfrm>
        </p:spPr>
        <p:txBody>
          <a:bodyPr/>
          <a:lstStyle/>
          <a:p>
            <a:r>
              <a:rPr lang="tr-TR" sz="2000" dirty="0" smtClean="0"/>
              <a:t>Kurtuluş Savaşı’nda Kürtler Ankara’yla ittifak yaptı. 2 sebeple:</a:t>
            </a:r>
          </a:p>
          <a:p>
            <a:pPr lvl="1"/>
            <a:r>
              <a:rPr lang="tr-TR" sz="1800" dirty="0" smtClean="0"/>
              <a:t>Ankara yenilseydi, Ermeniler dönüp Kürt aşiret reislerinin 1915-16’da  gasp ettiği malları geri alacaktı,</a:t>
            </a:r>
          </a:p>
          <a:p>
            <a:pPr lvl="1"/>
            <a:r>
              <a:rPr lang="tr-TR" sz="1800" dirty="0" err="1" smtClean="0"/>
              <a:t>Etno</a:t>
            </a:r>
            <a:r>
              <a:rPr lang="tr-TR" sz="1800" dirty="0" smtClean="0"/>
              <a:t>-dinsel «Türk» terimi yerine (İ-T’den beri kullanılan) </a:t>
            </a:r>
            <a:r>
              <a:rPr lang="tr-TR" sz="1800" dirty="0" err="1" smtClean="0"/>
              <a:t>teritoryal</a:t>
            </a:r>
            <a:r>
              <a:rPr lang="tr-TR" sz="1800" dirty="0" smtClean="0"/>
              <a:t> «Türkiyeli» terimini kullanmaya özen gösteren bir atmosfer hakimdi: Türkiye </a:t>
            </a:r>
            <a:r>
              <a:rPr lang="tr-TR" sz="1800" dirty="0"/>
              <a:t>Milleti, Türkiye Halkı, Türkiye Devleti, Türkiye Ordusu, Türkiye Hükümeti, </a:t>
            </a:r>
            <a:r>
              <a:rPr lang="tr-TR" sz="1800" dirty="0" smtClean="0"/>
              <a:t>Türkiye </a:t>
            </a:r>
            <a:r>
              <a:rPr lang="tr-TR" sz="1800" dirty="0"/>
              <a:t>muallimleri, vs</a:t>
            </a:r>
            <a:r>
              <a:rPr lang="tr-TR" sz="1800" dirty="0" smtClean="0"/>
              <a:t>.</a:t>
            </a:r>
          </a:p>
          <a:p>
            <a:pPr lvl="1"/>
            <a:r>
              <a:rPr lang="tr-TR" sz="1800" dirty="0" smtClean="0"/>
              <a:t>1921 Anayasası’nın M. Kemal Paşa’nın el yazısıyla hazırlanan değişiklik tasarısı (Temmuz 1923).</a:t>
            </a:r>
          </a:p>
          <a:p>
            <a:pPr lvl="2"/>
            <a:r>
              <a:rPr lang="tr-TR" sz="1500" dirty="0" smtClean="0"/>
              <a:t>Md. 12: «…</a:t>
            </a:r>
            <a:r>
              <a:rPr lang="tr-TR" sz="1500" b="1" dirty="0" smtClean="0"/>
              <a:t>Türkiyeliler</a:t>
            </a:r>
            <a:r>
              <a:rPr lang="tr-TR" sz="1500" dirty="0" smtClean="0"/>
              <a:t> için </a:t>
            </a:r>
            <a:r>
              <a:rPr lang="tr-TR" sz="1500" dirty="0" err="1" smtClean="0"/>
              <a:t>seyr</a:t>
            </a:r>
            <a:r>
              <a:rPr lang="tr-TR" sz="1500" dirty="0" smtClean="0"/>
              <a:t>-ü sefer serbesttir»</a:t>
            </a:r>
          </a:p>
          <a:p>
            <a:pPr lvl="2"/>
            <a:r>
              <a:rPr lang="tr-TR" sz="1500" dirty="0" smtClean="0"/>
              <a:t>Md. 13: «… her </a:t>
            </a:r>
            <a:r>
              <a:rPr lang="tr-TR" sz="1500" b="1" dirty="0" smtClean="0"/>
              <a:t>Türkiyeli</a:t>
            </a:r>
            <a:r>
              <a:rPr lang="tr-TR" sz="1500" dirty="0" smtClean="0"/>
              <a:t> umumi ve hususi tedrise mezundur»</a:t>
            </a:r>
          </a:p>
          <a:p>
            <a:pPr lvl="2"/>
            <a:r>
              <a:rPr lang="tr-TR" sz="1500" dirty="0" smtClean="0"/>
              <a:t>Md. 14: «… </a:t>
            </a:r>
            <a:r>
              <a:rPr lang="tr-TR" sz="1500" b="1" dirty="0" smtClean="0"/>
              <a:t>Türkiyelilerin</a:t>
            </a:r>
            <a:r>
              <a:rPr lang="tr-TR" sz="1500" dirty="0" smtClean="0"/>
              <a:t> talim ve terbiyesi…»</a:t>
            </a:r>
          </a:p>
          <a:p>
            <a:pPr lvl="2"/>
            <a:r>
              <a:rPr lang="tr-TR" sz="1500" dirty="0" smtClean="0"/>
              <a:t>Md. 15: «</a:t>
            </a:r>
            <a:r>
              <a:rPr lang="tr-TR" sz="1500" b="1" dirty="0" smtClean="0"/>
              <a:t>Türkiyeliler</a:t>
            </a:r>
            <a:r>
              <a:rPr lang="tr-TR" sz="1500" dirty="0" smtClean="0"/>
              <a:t> … her nevi şirketler teşekkülüne mezundurlar»</a:t>
            </a:r>
            <a:endParaRPr lang="tr-TR" sz="1500" dirty="0"/>
          </a:p>
          <a:p>
            <a:pPr lvl="1"/>
            <a:r>
              <a:rPr lang="tr-TR" sz="1800" dirty="0" smtClean="0"/>
              <a:t>Bu atmosferde Ankara, Kürtlere yoğun vaatlerde bulunmaktaydı. </a:t>
            </a:r>
          </a:p>
          <a:p>
            <a:r>
              <a:rPr lang="tr-TR" sz="2000" dirty="0" smtClean="0"/>
              <a:t>Şimdi listeleyeceğim bu vaatlerin ortak özeti:</a:t>
            </a:r>
          </a:p>
          <a:p>
            <a:r>
              <a:rPr lang="tr-TR" sz="1800" dirty="0" smtClean="0"/>
              <a:t>“</a:t>
            </a:r>
            <a:r>
              <a:rPr lang="tr-TR" sz="1800" dirty="0"/>
              <a:t>Kürtlerin her türlü ırksal, toplumsal, bölgesel hak, imtiyaz ve özelliklerine saygılıyız. Zaten il yönetimi özerk olacağından </a:t>
            </a:r>
            <a:r>
              <a:rPr lang="tr-TR" sz="1800" dirty="0" smtClean="0"/>
              <a:t>[1921 Anayasası Md. 11] Kürtler </a:t>
            </a:r>
            <a:r>
              <a:rPr lang="tr-TR" sz="1800" dirty="0"/>
              <a:t>de kendilerini özerk olarak yöneteceklerdir</a:t>
            </a:r>
            <a:r>
              <a:rPr lang="tr-TR" sz="1800" dirty="0" smtClean="0"/>
              <a:t>”</a:t>
            </a:r>
            <a:r>
              <a:rPr lang="tr-TR" sz="1800" dirty="0" smtClean="0">
                <a:solidFill>
                  <a:srgbClr val="FF0000"/>
                </a:solidFill>
              </a:rPr>
              <a:t>.</a:t>
            </a:r>
            <a:r>
              <a:rPr lang="tr-TR" sz="1800" dirty="0" smtClean="0"/>
              <a:t> </a:t>
            </a:r>
            <a:endParaRPr lang="tr-TR" sz="18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8</a:t>
            </a:fld>
            <a:endParaRPr lang="en-GB"/>
          </a:p>
        </p:txBody>
      </p:sp>
    </p:spTree>
    <p:extLst>
      <p:ext uri="{BB962C8B-B14F-4D97-AF65-F5344CB8AC3E}">
        <p14:creationId xmlns:p14="http://schemas.microsoft.com/office/powerpoint/2010/main" val="28921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9454-EEB3-3B45-82A6-2BD86E259CB2}"/>
              </a:ext>
            </a:extLst>
          </p:cNvPr>
          <p:cNvSpPr>
            <a:spLocks noGrp="1"/>
          </p:cNvSpPr>
          <p:nvPr>
            <p:ph type="title"/>
          </p:nvPr>
        </p:nvSpPr>
        <p:spPr>
          <a:xfrm>
            <a:off x="107504" y="116632"/>
            <a:ext cx="8928992" cy="576064"/>
          </a:xfrm>
        </p:spPr>
        <p:txBody>
          <a:bodyPr>
            <a:normAutofit/>
          </a:bodyPr>
          <a:lstStyle/>
          <a:p>
            <a:pPr algn="ctr"/>
            <a:r>
              <a:rPr lang="tr-TR" sz="3200" b="1" dirty="0" smtClean="0"/>
              <a:t>Ankara’nın Vaatleri: Yapıldıkları Yerler ve Tarihler  </a:t>
            </a:r>
            <a:endParaRPr lang="tr-TR" sz="3200" b="1" dirty="0"/>
          </a:p>
        </p:txBody>
      </p:sp>
      <p:sp>
        <p:nvSpPr>
          <p:cNvPr id="3" name="Content Placeholder 2">
            <a:extLst>
              <a:ext uri="{FF2B5EF4-FFF2-40B4-BE49-F238E27FC236}">
                <a16:creationId xmlns:a16="http://schemas.microsoft.com/office/drawing/2014/main" id="{2CB92772-05BE-6646-BCCE-A309644D605F}"/>
              </a:ext>
            </a:extLst>
          </p:cNvPr>
          <p:cNvSpPr>
            <a:spLocks noGrp="1"/>
          </p:cNvSpPr>
          <p:nvPr>
            <p:ph idx="1"/>
          </p:nvPr>
        </p:nvSpPr>
        <p:spPr>
          <a:xfrm>
            <a:off x="0" y="1052735"/>
            <a:ext cx="9144000" cy="5805265"/>
          </a:xfrm>
        </p:spPr>
        <p:txBody>
          <a:bodyPr>
            <a:normAutofit/>
          </a:bodyPr>
          <a:lstStyle/>
          <a:p>
            <a:r>
              <a:rPr lang="tr-TR" sz="2000" b="1" dirty="0" smtClean="0"/>
              <a:t>M. Kemal Paşa tarafından Kürt aşiret reisi ve şeyhlerine Kurtuluş Savaşı öncesi ve sırasında gönderilen telgraflar.</a:t>
            </a:r>
            <a:r>
              <a:rPr lang="tr-TR" sz="2000" dirty="0" smtClean="0"/>
              <a:t> </a:t>
            </a:r>
          </a:p>
          <a:p>
            <a:pPr lvl="1"/>
            <a:r>
              <a:rPr lang="tr-TR" sz="1800" dirty="0" smtClean="0"/>
              <a:t>Ör</a:t>
            </a:r>
            <a:r>
              <a:rPr lang="tr-TR" sz="1800" dirty="0"/>
              <a:t>. </a:t>
            </a:r>
            <a:r>
              <a:rPr lang="tr-TR" sz="1800" dirty="0" err="1" smtClean="0"/>
              <a:t>Cemilpaşazade</a:t>
            </a:r>
            <a:r>
              <a:rPr lang="tr-TR" sz="1800" dirty="0" smtClean="0"/>
              <a:t> </a:t>
            </a:r>
            <a:r>
              <a:rPr lang="tr-TR" sz="1800" dirty="0"/>
              <a:t>Kasım Bey’e telgraf, 16.06.1919: </a:t>
            </a:r>
            <a:r>
              <a:rPr lang="tr-TR" sz="1800" dirty="0" smtClean="0"/>
              <a:t>“</a:t>
            </a:r>
            <a:r>
              <a:rPr lang="tr-TR" sz="1800" dirty="0"/>
              <a:t>Kürt kardeşlerimin… </a:t>
            </a:r>
            <a:r>
              <a:rPr lang="tr-TR" sz="1800" dirty="0" smtClean="0"/>
              <a:t>hürriyet </a:t>
            </a:r>
            <a:r>
              <a:rPr lang="tr-TR" sz="1800" dirty="0"/>
              <a:t>ve refah ve ilerlemesinin vasıtalarını sağlamak için </a:t>
            </a:r>
            <a:r>
              <a:rPr lang="tr-TR" sz="1800" dirty="0" smtClean="0"/>
              <a:t>sahip </a:t>
            </a:r>
            <a:r>
              <a:rPr lang="tr-TR" sz="1800" dirty="0"/>
              <a:t>olmaları gereken her türlü hak ve imtiyazların verilmesine </a:t>
            </a:r>
            <a:r>
              <a:rPr lang="tr-TR" sz="1800" dirty="0" smtClean="0"/>
              <a:t>tamamen taraftarım</a:t>
            </a:r>
            <a:r>
              <a:rPr lang="tr-TR" sz="1800" dirty="0"/>
              <a:t>” </a:t>
            </a:r>
            <a:r>
              <a:rPr lang="tr-TR" sz="1800" dirty="0" smtClean="0"/>
              <a:t>(</a:t>
            </a:r>
            <a:r>
              <a:rPr lang="tr-TR" sz="1800" dirty="0"/>
              <a:t>Nutuk Cilt III). </a:t>
            </a:r>
            <a:endParaRPr lang="tr-TR" sz="1800" dirty="0" smtClean="0"/>
          </a:p>
          <a:p>
            <a:r>
              <a:rPr lang="tr-TR" sz="2000" b="1" dirty="0" smtClean="0"/>
              <a:t>Erzurum ve Sivas kongreleri bildirgeleri (1919): </a:t>
            </a:r>
          </a:p>
          <a:p>
            <a:pPr lvl="1"/>
            <a:r>
              <a:rPr lang="tr-TR" sz="1800" dirty="0" smtClean="0"/>
              <a:t>“[</a:t>
            </a:r>
            <a:r>
              <a:rPr lang="tr-TR" sz="1800" dirty="0"/>
              <a:t>Doğu illerinde] yaşayan bütün İslami unsurlar, yekdiğerine karşılıklı bir fedakarlık </a:t>
            </a:r>
            <a:r>
              <a:rPr lang="tr-TR" sz="1800" dirty="0" smtClean="0"/>
              <a:t>duygusuyla </a:t>
            </a:r>
            <a:r>
              <a:rPr lang="tr-TR" sz="1800" dirty="0"/>
              <a:t>dolu ve ırksal ve toplumsal haklarına saygılı öz kardeştirler</a:t>
            </a:r>
            <a:r>
              <a:rPr lang="tr-TR" sz="1800" dirty="0" smtClean="0"/>
              <a:t>”.</a:t>
            </a:r>
          </a:p>
          <a:p>
            <a:r>
              <a:rPr lang="tr-TR" sz="1800" b="1" dirty="0" smtClean="0"/>
              <a:t> İstanbul ile Ankara arasında Amasya Buluşması, 2 </a:t>
            </a:r>
            <a:r>
              <a:rPr lang="tr-TR" sz="2000" b="1" dirty="0" smtClean="0"/>
              <a:t>Numaralı (Gizli) Protokol (22.10.2019): </a:t>
            </a:r>
          </a:p>
          <a:p>
            <a:pPr lvl="1"/>
            <a:r>
              <a:rPr lang="tr-TR" sz="1800" dirty="0" smtClean="0"/>
              <a:t>"… </a:t>
            </a:r>
            <a:r>
              <a:rPr lang="tr-TR" sz="1800" dirty="0"/>
              <a:t>Kürtlerin gelişme serbestisini sağlayacak şekilde ırksal ve toplumsal haklar </a:t>
            </a:r>
            <a:r>
              <a:rPr lang="tr-TR" sz="1800" dirty="0" smtClean="0"/>
              <a:t>     </a:t>
            </a:r>
            <a:r>
              <a:rPr lang="tr-TR" sz="1800" dirty="0"/>
              <a:t>bakımından desteklenmelerine, daha iyi duruma getirilmelerine izin verilmesine</a:t>
            </a:r>
            <a:r>
              <a:rPr lang="tr-TR" sz="1800" dirty="0" smtClean="0"/>
              <a:t>…” (Gerekçe: «İngilizlerin bölücü çabalarını engellemek için bu hakları vermek şarttır»)</a:t>
            </a:r>
          </a:p>
          <a:p>
            <a:r>
              <a:rPr lang="tr-TR" sz="2000" b="1" dirty="0"/>
              <a:t>Misak-ı Milli Md. 1 (28.01.1920</a:t>
            </a:r>
            <a:r>
              <a:rPr lang="tr-TR" sz="2000" b="1" dirty="0" smtClean="0"/>
              <a:t>): </a:t>
            </a:r>
          </a:p>
          <a:p>
            <a:pPr lvl="1"/>
            <a:r>
              <a:rPr lang="tr-TR" sz="1800" dirty="0" smtClean="0"/>
              <a:t>“[</a:t>
            </a:r>
            <a:r>
              <a:rPr lang="tr-TR" sz="1800" dirty="0"/>
              <a:t>bir bütün oluşturan milli topraklar] …birbirlerinin ırksal ve toplumsal hakları ile </a:t>
            </a:r>
            <a:r>
              <a:rPr lang="tr-TR" sz="1800" dirty="0" smtClean="0"/>
              <a:t>bölgesel </a:t>
            </a:r>
            <a:r>
              <a:rPr lang="tr-TR" sz="1800" dirty="0"/>
              <a:t>koşullarına tamamen saygılı Osmanlı-İslam </a:t>
            </a:r>
            <a:r>
              <a:rPr lang="tr-TR" sz="1800" dirty="0" smtClean="0"/>
              <a:t>çoğunluğun </a:t>
            </a:r>
            <a:r>
              <a:rPr lang="tr-TR" sz="1800" dirty="0"/>
              <a:t>oturduğu </a:t>
            </a:r>
            <a:r>
              <a:rPr lang="tr-TR" sz="1800" dirty="0" smtClean="0"/>
              <a:t>yerlerdir</a:t>
            </a:r>
            <a:r>
              <a:rPr lang="tr-TR" sz="1800" dirty="0"/>
              <a:t>»]</a:t>
            </a:r>
            <a:r>
              <a:rPr lang="tr-TR" sz="1800" dirty="0">
                <a:solidFill>
                  <a:srgbClr val="FF0000"/>
                </a:solidFill>
              </a:rPr>
              <a:t>. </a:t>
            </a:r>
            <a:endParaRPr lang="tr-TR" sz="1800" dirty="0" smtClean="0">
              <a:solidFill>
                <a:srgbClr val="FF0000"/>
              </a:solidFill>
            </a:endParaRPr>
          </a:p>
          <a:p>
            <a:pPr marL="0" indent="0">
              <a:buNone/>
            </a:pPr>
            <a:endParaRPr lang="tr-TR" sz="2000" dirty="0"/>
          </a:p>
          <a:p>
            <a:pPr lvl="1"/>
            <a:endParaRPr lang="tr-TR" sz="1800" dirty="0"/>
          </a:p>
        </p:txBody>
      </p:sp>
      <p:sp>
        <p:nvSpPr>
          <p:cNvPr id="4" name="Slide Number Placeholder 3">
            <a:extLst>
              <a:ext uri="{FF2B5EF4-FFF2-40B4-BE49-F238E27FC236}">
                <a16:creationId xmlns:a16="http://schemas.microsoft.com/office/drawing/2014/main" id="{0F883E72-BEEC-5542-B4C7-8EFF77B6531F}"/>
              </a:ext>
            </a:extLst>
          </p:cNvPr>
          <p:cNvSpPr>
            <a:spLocks noGrp="1"/>
          </p:cNvSpPr>
          <p:nvPr>
            <p:ph type="sldNum" sz="quarter" idx="12"/>
          </p:nvPr>
        </p:nvSpPr>
        <p:spPr/>
        <p:txBody>
          <a:bodyPr/>
          <a:lstStyle/>
          <a:p>
            <a:fld id="{46EFF378-6FC8-4DA7-920B-6AED78C05926}" type="slidenum">
              <a:rPr lang="en-GB" smtClean="0"/>
              <a:t>9</a:t>
            </a:fld>
            <a:endParaRPr lang="en-GB"/>
          </a:p>
        </p:txBody>
      </p:sp>
    </p:spTree>
    <p:extLst>
      <p:ext uri="{BB962C8B-B14F-4D97-AF65-F5344CB8AC3E}">
        <p14:creationId xmlns:p14="http://schemas.microsoft.com/office/powerpoint/2010/main" val="35001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6348</TotalTime>
  <Words>5460</Words>
  <Application>Microsoft Office PowerPoint</Application>
  <PresentationFormat>Ekran Gösterisi (4:3)</PresentationFormat>
  <Paragraphs>448</Paragraphs>
  <Slides>47</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47</vt:i4>
      </vt:variant>
    </vt:vector>
  </HeadingPairs>
  <TitlesOfParts>
    <vt:vector size="54" baseType="lpstr">
      <vt:lpstr>Arial</vt:lpstr>
      <vt:lpstr>Calibri</vt:lpstr>
      <vt:lpstr>Candara</vt:lpstr>
      <vt:lpstr>Constantia</vt:lpstr>
      <vt:lpstr>Wingdings</vt:lpstr>
      <vt:lpstr>Wingdings 2</vt:lpstr>
      <vt:lpstr>Flow</vt:lpstr>
      <vt:lpstr>       Türkiye’de Kürtçe:  Haklar ve Haksızlıklar Evvelsi Gün, Dün, Bugün   Baskın Oran  baskinoran@gmail.com; www.baskinoran.com; Academia.edu </vt:lpstr>
      <vt:lpstr>EVVELSİ GÜN</vt:lpstr>
      <vt:lpstr>İmparatorluk ve Ötesi</vt:lpstr>
      <vt:lpstr>Ulusal Devlet ve Ulus-devlet</vt:lpstr>
      <vt:lpstr>Osmanlı’da İlk Kürtçe Sürekli Yayın: Kürdistan</vt:lpstr>
      <vt:lpstr>Kürdistan Gazetesinin Logosu</vt:lpstr>
      <vt:lpstr>İkinci Meşrutiyet’ten Mütareke’ye Kürtçe</vt:lpstr>
      <vt:lpstr>1919-23 Geçiş Dönemi: Atmosfer ve Vaatler</vt:lpstr>
      <vt:lpstr>Ankara’nın Vaatleri: Yapıldıkları Yerler ve Tarihler  </vt:lpstr>
      <vt:lpstr>(devam)</vt:lpstr>
      <vt:lpstr>(devam)</vt:lpstr>
      <vt:lpstr>Lozan Barış Antlaşması’nda Kürtleri İlgilendiren Dil Hakları  </vt:lpstr>
      <vt:lpstr>(devam)</vt:lpstr>
      <vt:lpstr>DÜN</vt:lpstr>
      <vt:lpstr>Devletin (Lozan, 24 Temmuz 1923) ve Rejimin (29 Ekim 1923) Kurulmasından Sonra Ulus-devlette Durum </vt:lpstr>
      <vt:lpstr>(devam) </vt:lpstr>
      <vt:lpstr>(devam)</vt:lpstr>
      <vt:lpstr>Türkçeden Başka Dil Konuşma Yasağı İlanı (Son Posta, 23 Eylül 1932)</vt:lpstr>
      <vt:lpstr>27 Mayıs 1960 ve 12 Mart 1971 Askerî Darbelerinde   Asimilasyon  </vt:lpstr>
      <vt:lpstr>           (devam): Kürtlerden Reaksiyon </vt:lpstr>
      <vt:lpstr>(devam): Askerî Savcıdan Resmî Karşı-reaksiyon  </vt:lpstr>
      <vt:lpstr>12 Eylül 1980 Askerî Darbesinde Durum: Asimilasyonun ve Kürt Kimliği İnkarının Sistematizasyonu</vt:lpstr>
      <vt:lpstr>(devam)</vt:lpstr>
      <vt:lpstr>Bir 12 Eylül Askerî Cezaevinin Girişi </vt:lpstr>
      <vt:lpstr>12 Eylül’de Diyarbakır 5 no’lu Askerî Cezaevi Duvarında Dil Sloganı</vt:lpstr>
      <vt:lpstr>Reform: AB Uyum Paketleri (2001-2004)</vt:lpstr>
      <vt:lpstr>Kemalist Bürokrasinin AB Reformlarına Direnişi: Radyo-TV’lerden Yayın</vt:lpstr>
      <vt:lpstr>(devam):   Kürtçe Özel Kursları</vt:lpstr>
      <vt:lpstr>2007’den 2016’ya «Siyasal Şizofreni»:  1) Kaldırılan Bazı Yasaklar  </vt:lpstr>
      <vt:lpstr>(devam) 2) Getirilen Bazı Yasaklar/Cezalar</vt:lpstr>
      <vt:lpstr>Mülkiyeli Abim İsmail Beşikçi Hakkında  «Q» Kararı</vt:lpstr>
      <vt:lpstr>Beşikci Davasında İstanbul 11. Ağır Ceza Mahkemesi Başkanının Karara Muhalefet Şerhinden Notlar</vt:lpstr>
      <vt:lpstr>BUGÜN</vt:lpstr>
      <vt:lpstr>     15 Temmuz 2016’dan Sonra Trajikomik durumlar:   1) Kürtçe Yayın ve Öğretim Yasağı</vt:lpstr>
      <vt:lpstr>(devam): 2) Terörist Propagandadır Gerekçesiyle Kürtçe Konuşma, Okuma, Dans, Türkü, Islık, Mendil, Mektup Yasağı</vt:lpstr>
      <vt:lpstr>Şırnak’ta Okulda «Kürtçe Konuşmayacağım» yazısı</vt:lpstr>
      <vt:lpstr>Van’da Üstleri Tarafından Dövülen Er</vt:lpstr>
      <vt:lpstr>(devam):  3) Kamusal Alandaki İşaret, Simge ve Anıtların Kaldırılması</vt:lpstr>
      <vt:lpstr>Kaldırtılan Çokdilli Yol Panolarından Biri</vt:lpstr>
      <vt:lpstr>Kaldırtılan Çokdilli Sur Belediyesi Tabelası</vt:lpstr>
      <vt:lpstr>Kaldırtılan Lamassu Heykellerinden Biri</vt:lpstr>
      <vt:lpstr>Günümüzde Bu Kadar Baskı Niye?</vt:lpstr>
      <vt:lpstr>(Devam)</vt:lpstr>
      <vt:lpstr>(devam)</vt:lpstr>
      <vt:lpstr>(devam)</vt:lpstr>
      <vt:lpstr>Rabia’nın Yeni Tanımı</vt:lpstr>
      <vt:lpstr>Sonuç Tahlili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baskın Oran</dc:creator>
  <cp:lastModifiedBy>BASKIN</cp:lastModifiedBy>
  <cp:revision>325</cp:revision>
  <dcterms:created xsi:type="dcterms:W3CDTF">2015-05-09T11:04:06Z</dcterms:created>
  <dcterms:modified xsi:type="dcterms:W3CDTF">2018-11-07T10:26:51Z</dcterms:modified>
</cp:coreProperties>
</file>